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4" r:id="rId1"/>
    <p:sldMasterId id="2147483726" r:id="rId2"/>
  </p:sldMasterIdLst>
  <p:notesMasterIdLst>
    <p:notesMasterId r:id="rId25"/>
  </p:notesMasterIdLst>
  <p:sldIdLst>
    <p:sldId id="256" r:id="rId3"/>
    <p:sldId id="257" r:id="rId4"/>
    <p:sldId id="281" r:id="rId5"/>
    <p:sldId id="291" r:id="rId6"/>
    <p:sldId id="278" r:id="rId7"/>
    <p:sldId id="279" r:id="rId8"/>
    <p:sldId id="280" r:id="rId9"/>
    <p:sldId id="288" r:id="rId10"/>
    <p:sldId id="259" r:id="rId11"/>
    <p:sldId id="286" r:id="rId12"/>
    <p:sldId id="263" r:id="rId13"/>
    <p:sldId id="268" r:id="rId14"/>
    <p:sldId id="275" r:id="rId15"/>
    <p:sldId id="274" r:id="rId16"/>
    <p:sldId id="273" r:id="rId17"/>
    <p:sldId id="284" r:id="rId18"/>
    <p:sldId id="276" r:id="rId19"/>
    <p:sldId id="285" r:id="rId20"/>
    <p:sldId id="261" r:id="rId21"/>
    <p:sldId id="262" r:id="rId22"/>
    <p:sldId id="289" r:id="rId23"/>
    <p:sldId id="290"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A8ACD"/>
    <a:srgbClr val="AFDDFF"/>
    <a:srgbClr val="5B9BD5"/>
    <a:srgbClr val="41719C"/>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5000" autoAdjust="0"/>
  </p:normalViewPr>
  <p:slideViewPr>
    <p:cSldViewPr snapToGrid="0">
      <p:cViewPr>
        <p:scale>
          <a:sx n="100" d="100"/>
          <a:sy n="100" d="100"/>
        </p:scale>
        <p:origin x="72" y="210"/>
      </p:cViewPr>
      <p:guideLst/>
    </p:cSldViewPr>
  </p:slideViewPr>
  <p:outlineViewPr>
    <p:cViewPr>
      <p:scale>
        <a:sx n="33" d="100"/>
        <a:sy n="33" d="100"/>
      </p:scale>
      <p:origin x="0" y="-9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170B772-AF4E-4DEB-ABA5-D68E37CEC35C}" type="doc">
      <dgm:prSet loTypeId="urn:microsoft.com/office/officeart/2005/8/layout/pyramid2" loCatId="pyramid" qsTypeId="urn:microsoft.com/office/officeart/2005/8/quickstyle/simple1" qsCatId="simple" csTypeId="urn:microsoft.com/office/officeart/2005/8/colors/accent1_2" csCatId="accent1" phldr="1"/>
      <dgm:spPr/>
    </dgm:pt>
    <dgm:pt modelId="{FF728F44-1ED5-485A-BB6D-38DDCA08AF74}">
      <dgm:prSet phldrT="[Text]"/>
      <dgm:spPr/>
      <dgm:t>
        <a:bodyPr/>
        <a:lstStyle/>
        <a:p>
          <a:r>
            <a:rPr lang="en-US" b="1" dirty="0" smtClean="0"/>
            <a:t>Narrow</a:t>
          </a:r>
          <a:r>
            <a:rPr lang="en-US" dirty="0" smtClean="0"/>
            <a:t>: specific tasks only, e.g. Deep Blue, Alpha Go</a:t>
          </a:r>
          <a:endParaRPr lang="en-US" dirty="0"/>
        </a:p>
      </dgm:t>
    </dgm:pt>
    <dgm:pt modelId="{14C4324D-A2EE-4607-9949-CA24872683EE}" type="parTrans" cxnId="{1C11AEF7-004B-4C60-B6DF-F00A590376E0}">
      <dgm:prSet/>
      <dgm:spPr/>
      <dgm:t>
        <a:bodyPr/>
        <a:lstStyle/>
        <a:p>
          <a:pPr rtl="0"/>
          <a:endParaRPr lang="en-US"/>
        </a:p>
      </dgm:t>
    </dgm:pt>
    <dgm:pt modelId="{CE000E64-F79C-4DA1-92AC-2A5D2931C52F}" type="sibTrans" cxnId="{1C11AEF7-004B-4C60-B6DF-F00A590376E0}">
      <dgm:prSet/>
      <dgm:spPr/>
      <dgm:t>
        <a:bodyPr/>
        <a:lstStyle/>
        <a:p>
          <a:pPr rtl="0"/>
          <a:endParaRPr lang="en-US"/>
        </a:p>
      </dgm:t>
    </dgm:pt>
    <dgm:pt modelId="{ACE46A13-92B8-461B-A249-6465A17CCD17}">
      <dgm:prSet phldrT="[Text]"/>
      <dgm:spPr/>
      <dgm:t>
        <a:bodyPr/>
        <a:lstStyle/>
        <a:p>
          <a:r>
            <a:rPr lang="en-US" b="1" dirty="0" smtClean="0"/>
            <a:t>General</a:t>
          </a:r>
          <a:r>
            <a:rPr lang="en-US" dirty="0" smtClean="0"/>
            <a:t>: broader spectrum with transferrable knowledge</a:t>
          </a:r>
          <a:endParaRPr lang="en-US" dirty="0"/>
        </a:p>
      </dgm:t>
    </dgm:pt>
    <dgm:pt modelId="{34449E33-FDAC-4B2A-B5E3-FB1B72FA2874}" type="parTrans" cxnId="{8502B384-BC74-4A41-A6F3-870B53824712}">
      <dgm:prSet/>
      <dgm:spPr/>
      <dgm:t>
        <a:bodyPr/>
        <a:lstStyle/>
        <a:p>
          <a:pPr rtl="0"/>
          <a:endParaRPr lang="en-US"/>
        </a:p>
      </dgm:t>
    </dgm:pt>
    <dgm:pt modelId="{8BD3B58F-FB52-4EF1-BCDE-42DC7B421A64}" type="sibTrans" cxnId="{8502B384-BC74-4A41-A6F3-870B53824712}">
      <dgm:prSet/>
      <dgm:spPr/>
      <dgm:t>
        <a:bodyPr/>
        <a:lstStyle/>
        <a:p>
          <a:pPr rtl="0"/>
          <a:endParaRPr lang="en-US"/>
        </a:p>
      </dgm:t>
    </dgm:pt>
    <dgm:pt modelId="{513DE421-1989-4295-B715-F8C9872DDE5B}">
      <dgm:prSet phldrT="[Text]"/>
      <dgm:spPr/>
      <dgm:t>
        <a:bodyPr/>
        <a:lstStyle/>
        <a:p>
          <a:r>
            <a:rPr lang="en-US" b="1" dirty="0" smtClean="0"/>
            <a:t>Superintelligence</a:t>
          </a:r>
          <a:r>
            <a:rPr lang="en-US" dirty="0" smtClean="0"/>
            <a:t>: No need for human assistance </a:t>
          </a:r>
          <a:endParaRPr lang="en-US" dirty="0"/>
        </a:p>
      </dgm:t>
    </dgm:pt>
    <dgm:pt modelId="{414E63EA-D29F-405E-80AC-1E4CDDECD681}" type="parTrans" cxnId="{FA9FB3F3-9BB7-428D-A2B1-836E8681D65C}">
      <dgm:prSet/>
      <dgm:spPr/>
      <dgm:t>
        <a:bodyPr/>
        <a:lstStyle/>
        <a:p>
          <a:pPr rtl="0"/>
          <a:endParaRPr lang="en-US"/>
        </a:p>
      </dgm:t>
    </dgm:pt>
    <dgm:pt modelId="{2C5A6F7C-28D7-424E-A364-5A4A54034C9C}" type="sibTrans" cxnId="{FA9FB3F3-9BB7-428D-A2B1-836E8681D65C}">
      <dgm:prSet/>
      <dgm:spPr/>
      <dgm:t>
        <a:bodyPr/>
        <a:lstStyle/>
        <a:p>
          <a:pPr rtl="0"/>
          <a:endParaRPr lang="en-US"/>
        </a:p>
      </dgm:t>
    </dgm:pt>
    <dgm:pt modelId="{A01F6E47-5D4C-43FC-8DE5-C81EF405CCFB}" type="pres">
      <dgm:prSet presAssocID="{3170B772-AF4E-4DEB-ABA5-D68E37CEC35C}" presName="compositeShape" presStyleCnt="0">
        <dgm:presLayoutVars>
          <dgm:dir/>
          <dgm:resizeHandles/>
        </dgm:presLayoutVars>
      </dgm:prSet>
      <dgm:spPr/>
    </dgm:pt>
    <dgm:pt modelId="{1DD0861C-8644-4D64-9B47-44C7F5B9A33A}" type="pres">
      <dgm:prSet presAssocID="{3170B772-AF4E-4DEB-ABA5-D68E37CEC35C}" presName="pyramid" presStyleLbl="node1" presStyleIdx="0" presStyleCnt="1" custScaleX="142897" custLinFactNeighborX="-36140" custLinFactNeighborY="-3684"/>
      <dgm:spPr/>
    </dgm:pt>
    <dgm:pt modelId="{49E801C7-7165-4F27-9B52-A071974ECC1C}" type="pres">
      <dgm:prSet presAssocID="{3170B772-AF4E-4DEB-ABA5-D68E37CEC35C}" presName="theList" presStyleCnt="0"/>
      <dgm:spPr/>
    </dgm:pt>
    <dgm:pt modelId="{6FEED371-94F6-4548-B6C2-5A686153BAC8}" type="pres">
      <dgm:prSet presAssocID="{FF728F44-1ED5-485A-BB6D-38DDCA08AF74}" presName="aNode" presStyleLbl="fgAcc1" presStyleIdx="0" presStyleCnt="3" custScaleX="101930" custLinFactNeighborX="-51444" custLinFactNeighborY="-19155">
        <dgm:presLayoutVars>
          <dgm:bulletEnabled val="1"/>
        </dgm:presLayoutVars>
      </dgm:prSet>
      <dgm:spPr/>
      <dgm:t>
        <a:bodyPr/>
        <a:lstStyle/>
        <a:p>
          <a:endParaRPr lang="en-US"/>
        </a:p>
      </dgm:t>
    </dgm:pt>
    <dgm:pt modelId="{D97A316F-3C02-4A03-9A79-BBCEC5256F77}" type="pres">
      <dgm:prSet presAssocID="{FF728F44-1ED5-485A-BB6D-38DDCA08AF74}" presName="aSpace" presStyleCnt="0"/>
      <dgm:spPr/>
    </dgm:pt>
    <dgm:pt modelId="{341C3180-E934-4107-8078-33278F629566}" type="pres">
      <dgm:prSet presAssocID="{ACE46A13-92B8-461B-A249-6465A17CCD17}" presName="aNode" presStyleLbl="fgAcc1" presStyleIdx="1" presStyleCnt="3" custScaleX="124327" custLinFactNeighborX="-52616" custLinFactNeighborY="50001">
        <dgm:presLayoutVars>
          <dgm:bulletEnabled val="1"/>
        </dgm:presLayoutVars>
      </dgm:prSet>
      <dgm:spPr/>
      <dgm:t>
        <a:bodyPr/>
        <a:lstStyle/>
        <a:p>
          <a:endParaRPr lang="en-US"/>
        </a:p>
      </dgm:t>
    </dgm:pt>
    <dgm:pt modelId="{956290C4-C46B-44F0-8435-8FE854929665}" type="pres">
      <dgm:prSet presAssocID="{ACE46A13-92B8-461B-A249-6465A17CCD17}" presName="aSpace" presStyleCnt="0"/>
      <dgm:spPr/>
    </dgm:pt>
    <dgm:pt modelId="{BD1E0AAE-5DCF-4FBA-BB97-46026D5A0817}" type="pres">
      <dgm:prSet presAssocID="{513DE421-1989-4295-B715-F8C9872DDE5B}" presName="aNode" presStyleLbl="fgAcc1" presStyleIdx="2" presStyleCnt="3" custScaleX="167590" custLinFactY="10245" custLinFactNeighborX="-51743" custLinFactNeighborY="100000">
        <dgm:presLayoutVars>
          <dgm:bulletEnabled val="1"/>
        </dgm:presLayoutVars>
      </dgm:prSet>
      <dgm:spPr/>
      <dgm:t>
        <a:bodyPr/>
        <a:lstStyle/>
        <a:p>
          <a:endParaRPr lang="en-US"/>
        </a:p>
      </dgm:t>
    </dgm:pt>
    <dgm:pt modelId="{0983F0E4-6E50-4EAB-BA8B-D9DF4F5F4575}" type="pres">
      <dgm:prSet presAssocID="{513DE421-1989-4295-B715-F8C9872DDE5B}" presName="aSpace" presStyleCnt="0"/>
      <dgm:spPr/>
    </dgm:pt>
  </dgm:ptLst>
  <dgm:cxnLst>
    <dgm:cxn modelId="{FA9FB3F3-9BB7-428D-A2B1-836E8681D65C}" srcId="{3170B772-AF4E-4DEB-ABA5-D68E37CEC35C}" destId="{513DE421-1989-4295-B715-F8C9872DDE5B}" srcOrd="2" destOrd="0" parTransId="{414E63EA-D29F-405E-80AC-1E4CDDECD681}" sibTransId="{2C5A6F7C-28D7-424E-A364-5A4A54034C9C}"/>
    <dgm:cxn modelId="{8502B384-BC74-4A41-A6F3-870B53824712}" srcId="{3170B772-AF4E-4DEB-ABA5-D68E37CEC35C}" destId="{ACE46A13-92B8-461B-A249-6465A17CCD17}" srcOrd="1" destOrd="0" parTransId="{34449E33-FDAC-4B2A-B5E3-FB1B72FA2874}" sibTransId="{8BD3B58F-FB52-4EF1-BCDE-42DC7B421A64}"/>
    <dgm:cxn modelId="{9E02363C-2AE4-405C-9715-717701A33E6C}" type="presOf" srcId="{3170B772-AF4E-4DEB-ABA5-D68E37CEC35C}" destId="{A01F6E47-5D4C-43FC-8DE5-C81EF405CCFB}" srcOrd="0" destOrd="0" presId="urn:microsoft.com/office/officeart/2005/8/layout/pyramid2"/>
    <dgm:cxn modelId="{FF3E3C2B-5BF8-4D46-8E77-35858D12D50F}" type="presOf" srcId="{ACE46A13-92B8-461B-A249-6465A17CCD17}" destId="{341C3180-E934-4107-8078-33278F629566}" srcOrd="0" destOrd="0" presId="urn:microsoft.com/office/officeart/2005/8/layout/pyramid2"/>
    <dgm:cxn modelId="{1C11AEF7-004B-4C60-B6DF-F00A590376E0}" srcId="{3170B772-AF4E-4DEB-ABA5-D68E37CEC35C}" destId="{FF728F44-1ED5-485A-BB6D-38DDCA08AF74}" srcOrd="0" destOrd="0" parTransId="{14C4324D-A2EE-4607-9949-CA24872683EE}" sibTransId="{CE000E64-F79C-4DA1-92AC-2A5D2931C52F}"/>
    <dgm:cxn modelId="{95D7B75E-9AB3-4CC5-A9D9-819875E8349A}" type="presOf" srcId="{513DE421-1989-4295-B715-F8C9872DDE5B}" destId="{BD1E0AAE-5DCF-4FBA-BB97-46026D5A0817}" srcOrd="0" destOrd="0" presId="urn:microsoft.com/office/officeart/2005/8/layout/pyramid2"/>
    <dgm:cxn modelId="{06FF521F-0BE1-4FF8-975F-9D0C70E22087}" type="presOf" srcId="{FF728F44-1ED5-485A-BB6D-38DDCA08AF74}" destId="{6FEED371-94F6-4548-B6C2-5A686153BAC8}" srcOrd="0" destOrd="0" presId="urn:microsoft.com/office/officeart/2005/8/layout/pyramid2"/>
    <dgm:cxn modelId="{F0DBE5E7-7FC1-4562-AE1E-F963BEFF93F7}" type="presParOf" srcId="{A01F6E47-5D4C-43FC-8DE5-C81EF405CCFB}" destId="{1DD0861C-8644-4D64-9B47-44C7F5B9A33A}" srcOrd="0" destOrd="0" presId="urn:microsoft.com/office/officeart/2005/8/layout/pyramid2"/>
    <dgm:cxn modelId="{83A04FD8-4851-42BF-90AA-627179598BBC}" type="presParOf" srcId="{A01F6E47-5D4C-43FC-8DE5-C81EF405CCFB}" destId="{49E801C7-7165-4F27-9B52-A071974ECC1C}" srcOrd="1" destOrd="0" presId="urn:microsoft.com/office/officeart/2005/8/layout/pyramid2"/>
    <dgm:cxn modelId="{5EEC181F-D971-42CD-BAB5-AF12AB8AE950}" type="presParOf" srcId="{49E801C7-7165-4F27-9B52-A071974ECC1C}" destId="{6FEED371-94F6-4548-B6C2-5A686153BAC8}" srcOrd="0" destOrd="0" presId="urn:microsoft.com/office/officeart/2005/8/layout/pyramid2"/>
    <dgm:cxn modelId="{0D6EFA47-8F71-4485-BB30-07AC2385596C}" type="presParOf" srcId="{49E801C7-7165-4F27-9B52-A071974ECC1C}" destId="{D97A316F-3C02-4A03-9A79-BBCEC5256F77}" srcOrd="1" destOrd="0" presId="urn:microsoft.com/office/officeart/2005/8/layout/pyramid2"/>
    <dgm:cxn modelId="{F825D348-F644-49E4-A5BF-7FFA6884F0CF}" type="presParOf" srcId="{49E801C7-7165-4F27-9B52-A071974ECC1C}" destId="{341C3180-E934-4107-8078-33278F629566}" srcOrd="2" destOrd="0" presId="urn:microsoft.com/office/officeart/2005/8/layout/pyramid2"/>
    <dgm:cxn modelId="{38437668-B49B-4FA0-9E51-D93BF84ECE21}" type="presParOf" srcId="{49E801C7-7165-4F27-9B52-A071974ECC1C}" destId="{956290C4-C46B-44F0-8435-8FE854929665}" srcOrd="3" destOrd="0" presId="urn:microsoft.com/office/officeart/2005/8/layout/pyramid2"/>
    <dgm:cxn modelId="{20A48620-FAA3-4665-858C-DFDF2378E721}" type="presParOf" srcId="{49E801C7-7165-4F27-9B52-A071974ECC1C}" destId="{BD1E0AAE-5DCF-4FBA-BB97-46026D5A0817}" srcOrd="4" destOrd="0" presId="urn:microsoft.com/office/officeart/2005/8/layout/pyramid2"/>
    <dgm:cxn modelId="{DF054DA5-D89D-4EC6-AFF4-B66C019F617D}" type="presParOf" srcId="{49E801C7-7165-4F27-9B52-A071974ECC1C}" destId="{0983F0E4-6E50-4EAB-BA8B-D9DF4F5F4575}" srcOrd="5" destOrd="0" presId="urn:microsoft.com/office/officeart/2005/8/layout/pyramid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DD0861C-8644-4D64-9B47-44C7F5B9A33A}">
      <dsp:nvSpPr>
        <dsp:cNvPr id="0" name=""/>
        <dsp:cNvSpPr/>
      </dsp:nvSpPr>
      <dsp:spPr>
        <a:xfrm>
          <a:off x="-134427" y="0"/>
          <a:ext cx="4565367" cy="3194866"/>
        </a:xfrm>
        <a:prstGeom prst="triangl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FEED371-94F6-4548-B6C2-5A686153BAC8}">
      <dsp:nvSpPr>
        <dsp:cNvPr id="0" name=""/>
        <dsp:cNvSpPr/>
      </dsp:nvSpPr>
      <dsp:spPr>
        <a:xfrm>
          <a:off x="1059898" y="303094"/>
          <a:ext cx="2116742" cy="756284"/>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US" sz="1300" b="1" kern="1200" dirty="0" smtClean="0"/>
            <a:t>Narrow</a:t>
          </a:r>
          <a:r>
            <a:rPr lang="en-US" sz="1300" kern="1200" dirty="0" smtClean="0"/>
            <a:t>: specific tasks only, e.g. Deep Blue, Alpha Go</a:t>
          </a:r>
          <a:endParaRPr lang="en-US" sz="1300" kern="1200" dirty="0"/>
        </a:p>
      </dsp:txBody>
      <dsp:txXfrm>
        <a:off x="1096817" y="340013"/>
        <a:ext cx="2042904" cy="682446"/>
      </dsp:txXfrm>
    </dsp:sp>
    <dsp:sp modelId="{341C3180-E934-4107-8078-33278F629566}">
      <dsp:nvSpPr>
        <dsp:cNvPr id="0" name=""/>
        <dsp:cNvSpPr/>
      </dsp:nvSpPr>
      <dsp:spPr>
        <a:xfrm>
          <a:off x="803004" y="1219291"/>
          <a:ext cx="2581852" cy="756284"/>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US" sz="1300" b="1" kern="1200" dirty="0" smtClean="0"/>
            <a:t>General</a:t>
          </a:r>
          <a:r>
            <a:rPr lang="en-US" sz="1300" kern="1200" dirty="0" smtClean="0"/>
            <a:t>: broader spectrum with transferrable knowledge</a:t>
          </a:r>
          <a:endParaRPr lang="en-US" sz="1300" kern="1200" dirty="0"/>
        </a:p>
      </dsp:txBody>
      <dsp:txXfrm>
        <a:off x="839923" y="1256210"/>
        <a:ext cx="2508014" cy="682446"/>
      </dsp:txXfrm>
    </dsp:sp>
    <dsp:sp modelId="{BD1E0AAE-5DCF-4FBA-BB97-46026D5A0817}">
      <dsp:nvSpPr>
        <dsp:cNvPr id="0" name=""/>
        <dsp:cNvSpPr/>
      </dsp:nvSpPr>
      <dsp:spPr>
        <a:xfrm>
          <a:off x="371920" y="2194860"/>
          <a:ext cx="3480279" cy="756284"/>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US" sz="1300" b="1" kern="1200" dirty="0" smtClean="0"/>
            <a:t>Superintelligence</a:t>
          </a:r>
          <a:r>
            <a:rPr lang="en-US" sz="1300" kern="1200" dirty="0" smtClean="0"/>
            <a:t>: No need for human assistance </a:t>
          </a:r>
          <a:endParaRPr lang="en-US" sz="1300" kern="1200" dirty="0"/>
        </a:p>
      </dsp:txBody>
      <dsp:txXfrm>
        <a:off x="408839" y="2231779"/>
        <a:ext cx="3406441" cy="682446"/>
      </dsp:txXfrm>
    </dsp:sp>
  </dsp:spTree>
</dsp:drawing>
</file>

<file path=ppt/diagrams/layout1.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B6809F9-7F98-4638-A239-5BA935009471}" type="datetimeFigureOut">
              <a:rPr lang="en-US" smtClean="0"/>
              <a:t>4/7/2019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FB15ED6-3FCB-4646-AFD6-4A95424F4CA1}" type="slidenum">
              <a:rPr lang="en-US" smtClean="0"/>
              <a:t>‹#›</a:t>
            </a:fld>
            <a:endParaRPr lang="en-US"/>
          </a:p>
        </p:txBody>
      </p:sp>
    </p:spTree>
    <p:extLst>
      <p:ext uri="{BB962C8B-B14F-4D97-AF65-F5344CB8AC3E}">
        <p14:creationId xmlns:p14="http://schemas.microsoft.com/office/powerpoint/2010/main" val="38759216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Welcome</a:t>
            </a:r>
            <a:r>
              <a:rPr lang="en-US" baseline="0" dirty="0" smtClean="0"/>
              <a:t> you all again. My name is </a:t>
            </a:r>
            <a:r>
              <a:rPr lang="en-US" baseline="0" dirty="0" err="1" smtClean="0"/>
              <a:t>Emin</a:t>
            </a:r>
            <a:r>
              <a:rPr lang="en-US" baseline="0" dirty="0" smtClean="0"/>
              <a:t> and I will talk about Artificial Neural Networks. I am not expert in this field as Bert written that I will talk about update on my research. My PhD is about co-simulation in mechatronic systems. But for 5 years I have applied some Machine Learning algorithms to automotive field. I am doing this presentation because I thought that it might be interesting for you who would like to take an data-driven approach in your research. As AI grows in the field each, it would be nice to give a quick tutorial on what is neural networks how to use them.</a:t>
            </a:r>
            <a:endParaRPr lang="en-US" dirty="0"/>
          </a:p>
        </p:txBody>
      </p:sp>
      <p:sp>
        <p:nvSpPr>
          <p:cNvPr id="4" name="Slide Number Placeholder 3"/>
          <p:cNvSpPr>
            <a:spLocks noGrp="1"/>
          </p:cNvSpPr>
          <p:nvPr>
            <p:ph type="sldNum" sz="quarter" idx="10"/>
          </p:nvPr>
        </p:nvSpPr>
        <p:spPr/>
        <p:txBody>
          <a:bodyPr/>
          <a:lstStyle/>
          <a:p>
            <a:fld id="{7FB15ED6-3FCB-4646-AFD6-4A95424F4CA1}" type="slidenum">
              <a:rPr lang="en-US" smtClean="0"/>
              <a:t>1</a:t>
            </a:fld>
            <a:endParaRPr lang="en-US"/>
          </a:p>
        </p:txBody>
      </p:sp>
    </p:spTree>
    <p:extLst>
      <p:ext uri="{BB962C8B-B14F-4D97-AF65-F5344CB8AC3E}">
        <p14:creationId xmlns:p14="http://schemas.microsoft.com/office/powerpoint/2010/main" val="22933125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is my outline first</a:t>
            </a:r>
            <a:r>
              <a:rPr lang="en-US" baseline="0" dirty="0" smtClean="0"/>
              <a:t>, I will talk what is AI and where can we position Neural networks in it. Then, I will some background information and theory on neural networks. After then, we will go to the hands-on part. First, </a:t>
            </a:r>
            <a:r>
              <a:rPr lang="en-US" baseline="0" dirty="0" err="1" smtClean="0"/>
              <a:t>Iwill</a:t>
            </a:r>
            <a:r>
              <a:rPr lang="en-US" baseline="0" dirty="0" smtClean="0"/>
              <a:t> show you to set up an environment for neural networks research on your Windows machine. Then, if time remains and I hope it does, we will through several examples on how to implement.</a:t>
            </a:r>
            <a:endParaRPr lang="en-US" dirty="0"/>
          </a:p>
        </p:txBody>
      </p:sp>
      <p:sp>
        <p:nvSpPr>
          <p:cNvPr id="4" name="Slide Number Placeholder 3"/>
          <p:cNvSpPr>
            <a:spLocks noGrp="1"/>
          </p:cNvSpPr>
          <p:nvPr>
            <p:ph type="sldNum" sz="quarter" idx="10"/>
          </p:nvPr>
        </p:nvSpPr>
        <p:spPr/>
        <p:txBody>
          <a:bodyPr/>
          <a:lstStyle/>
          <a:p>
            <a:fld id="{7FB15ED6-3FCB-4646-AFD6-4A95424F4CA1}" type="slidenum">
              <a:rPr lang="en-US" smtClean="0"/>
              <a:t>2</a:t>
            </a:fld>
            <a:endParaRPr lang="en-US"/>
          </a:p>
        </p:txBody>
      </p:sp>
    </p:spTree>
    <p:extLst>
      <p:ext uri="{BB962C8B-B14F-4D97-AF65-F5344CB8AC3E}">
        <p14:creationId xmlns:p14="http://schemas.microsoft.com/office/powerpoint/2010/main" val="41504281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Before starting</a:t>
            </a:r>
            <a:r>
              <a:rPr lang="en-US" baseline="0" dirty="0" smtClean="0"/>
              <a:t> talk about neural networks, it is best to define what AI is. </a:t>
            </a:r>
            <a:endParaRPr lang="en-US" dirty="0"/>
          </a:p>
        </p:txBody>
      </p:sp>
      <p:sp>
        <p:nvSpPr>
          <p:cNvPr id="4" name="Slide Number Placeholder 3"/>
          <p:cNvSpPr>
            <a:spLocks noGrp="1"/>
          </p:cNvSpPr>
          <p:nvPr>
            <p:ph type="sldNum" sz="quarter" idx="10"/>
          </p:nvPr>
        </p:nvSpPr>
        <p:spPr/>
        <p:txBody>
          <a:bodyPr/>
          <a:lstStyle/>
          <a:p>
            <a:fld id="{7FB15ED6-3FCB-4646-AFD6-4A95424F4CA1}" type="slidenum">
              <a:rPr lang="en-US" smtClean="0"/>
              <a:t>3</a:t>
            </a:fld>
            <a:endParaRPr lang="en-US"/>
          </a:p>
        </p:txBody>
      </p:sp>
    </p:spTree>
    <p:extLst>
      <p:ext uri="{BB962C8B-B14F-4D97-AF65-F5344CB8AC3E}">
        <p14:creationId xmlns:p14="http://schemas.microsoft.com/office/powerpoint/2010/main" val="16251085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split learning in 2 categories: </a:t>
            </a:r>
          </a:p>
          <a:p>
            <a:r>
              <a:rPr lang="en-US" baseline="0" dirty="0" smtClean="0"/>
              <a:t>The supervised learning depends on a reference solution of the input provided to the machine to learn.</a:t>
            </a:r>
          </a:p>
          <a:p>
            <a:r>
              <a:rPr lang="en-US" baseline="0" dirty="0" smtClean="0"/>
              <a:t>In unsupervised learning, there is no ground truth that we</a:t>
            </a:r>
            <a:endParaRPr lang="en-US" dirty="0"/>
          </a:p>
        </p:txBody>
      </p:sp>
      <p:sp>
        <p:nvSpPr>
          <p:cNvPr id="4" name="Slide Number Placeholder 3"/>
          <p:cNvSpPr>
            <a:spLocks noGrp="1"/>
          </p:cNvSpPr>
          <p:nvPr>
            <p:ph type="sldNum" sz="quarter" idx="10"/>
          </p:nvPr>
        </p:nvSpPr>
        <p:spPr/>
        <p:txBody>
          <a:bodyPr/>
          <a:lstStyle/>
          <a:p>
            <a:fld id="{7FB15ED6-3FCB-4646-AFD6-4A95424F4CA1}" type="slidenum">
              <a:rPr lang="en-US" smtClean="0"/>
              <a:t>5</a:t>
            </a:fld>
            <a:endParaRPr lang="en-US"/>
          </a:p>
        </p:txBody>
      </p:sp>
    </p:spTree>
    <p:extLst>
      <p:ext uri="{BB962C8B-B14F-4D97-AF65-F5344CB8AC3E}">
        <p14:creationId xmlns:p14="http://schemas.microsoft.com/office/powerpoint/2010/main" val="14686788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Assume that we have a linear classifier takes this</a:t>
            </a:r>
            <a:r>
              <a:rPr lang="en-US" baseline="0" dirty="0" smtClean="0"/>
              <a:t> image to make prediction whether it is </a:t>
            </a:r>
            <a:r>
              <a:rPr lang="en-US" baseline="0" dirty="0" err="1" smtClean="0"/>
              <a:t>a,b</a:t>
            </a:r>
            <a:r>
              <a:rPr lang="en-US" baseline="0" dirty="0" smtClean="0"/>
              <a:t> or c. This linear function is a big matrix multiplier. It take input denoted as x, multiples with a matrix storing weights for each input feature and add biases to make predictions. To make the best predictions we need to find the weights and biases. This optimization is called training. Before we go to training let’s assume that we have good enough weights and biases and with them we get such an output vector. How do we turn them to verdicts? We need to convert these outputs t probabilities for this reason we can use </a:t>
            </a:r>
            <a:r>
              <a:rPr lang="en-US" baseline="0" dirty="0" err="1" smtClean="0"/>
              <a:t>softmax</a:t>
            </a:r>
            <a:r>
              <a:rPr lang="en-US" baseline="0" dirty="0" smtClean="0"/>
              <a:t> function.</a:t>
            </a:r>
            <a:endParaRPr lang="en-US" dirty="0"/>
          </a:p>
        </p:txBody>
      </p:sp>
      <p:sp>
        <p:nvSpPr>
          <p:cNvPr id="4" name="Slide Number Placeholder 3"/>
          <p:cNvSpPr>
            <a:spLocks noGrp="1"/>
          </p:cNvSpPr>
          <p:nvPr>
            <p:ph type="sldNum" sz="quarter" idx="10"/>
          </p:nvPr>
        </p:nvSpPr>
        <p:spPr/>
        <p:txBody>
          <a:bodyPr/>
          <a:lstStyle/>
          <a:p>
            <a:fld id="{7FB15ED6-3FCB-4646-AFD6-4A95424F4CA1}" type="slidenum">
              <a:rPr lang="en-US" smtClean="0"/>
              <a:t>11</a:t>
            </a:fld>
            <a:endParaRPr lang="en-US"/>
          </a:p>
        </p:txBody>
      </p:sp>
    </p:spTree>
    <p:extLst>
      <p:ext uri="{BB962C8B-B14F-4D97-AF65-F5344CB8AC3E}">
        <p14:creationId xmlns:p14="http://schemas.microsoft.com/office/powerpoint/2010/main" val="27074442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baseline="0" dirty="0" smtClean="0"/>
              <a:t>Once I build a basic self-driving algorithm and it failed in the real world example because I trained my model in a circuit at which I tend to drive generally to the right.</a:t>
            </a:r>
          </a:p>
          <a:p>
            <a:pPr marL="171450" indent="-171450">
              <a:buFontTx/>
              <a:buChar char="-"/>
            </a:pPr>
            <a:r>
              <a:rPr lang="en-US" baseline="0" dirty="0" smtClean="0"/>
              <a:t>The network can also </a:t>
            </a: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7FB15ED6-3FCB-4646-AFD6-4A95424F4CA1}" type="slidenum">
              <a:rPr lang="en-US" smtClean="0"/>
              <a:t>14</a:t>
            </a:fld>
            <a:endParaRPr lang="en-US"/>
          </a:p>
        </p:txBody>
      </p:sp>
    </p:spTree>
    <p:extLst>
      <p:ext uri="{BB962C8B-B14F-4D97-AF65-F5344CB8AC3E}">
        <p14:creationId xmlns:p14="http://schemas.microsoft.com/office/powerpoint/2010/main" val="30955190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3939E9DE-F3AA-4087-A5DF-C1A3B8E6A2EE}" type="datetimeFigureOut">
              <a:rPr lang="en-US" smtClean="0"/>
              <a:t>4/7/2019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C2678C-1A3C-4896-AFCA-8216A7C7A04B}" type="slidenum">
              <a:rPr lang="en-US" smtClean="0"/>
              <a:t>‹#›</a:t>
            </a:fld>
            <a:endParaRPr lang="en-US"/>
          </a:p>
        </p:txBody>
      </p:sp>
    </p:spTree>
    <p:extLst>
      <p:ext uri="{BB962C8B-B14F-4D97-AF65-F5344CB8AC3E}">
        <p14:creationId xmlns:p14="http://schemas.microsoft.com/office/powerpoint/2010/main" val="16619475"/>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939E9DE-F3AA-4087-A5DF-C1A3B8E6A2EE}" type="datetimeFigureOut">
              <a:rPr lang="en-US" smtClean="0"/>
              <a:t>4/7/2019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C2678C-1A3C-4896-AFCA-8216A7C7A04B}" type="slidenum">
              <a:rPr lang="en-US" smtClean="0"/>
              <a:t>‹#›</a:t>
            </a:fld>
            <a:endParaRPr lang="en-US"/>
          </a:p>
        </p:txBody>
      </p:sp>
    </p:spTree>
    <p:extLst>
      <p:ext uri="{BB962C8B-B14F-4D97-AF65-F5344CB8AC3E}">
        <p14:creationId xmlns:p14="http://schemas.microsoft.com/office/powerpoint/2010/main" val="18199955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939E9DE-F3AA-4087-A5DF-C1A3B8E6A2EE}" type="datetimeFigureOut">
              <a:rPr lang="en-US" smtClean="0"/>
              <a:t>4/7/2019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C2678C-1A3C-4896-AFCA-8216A7C7A04B}" type="slidenum">
              <a:rPr lang="en-US" smtClean="0"/>
              <a:t>‹#›</a:t>
            </a:fld>
            <a:endParaRPr lang="en-US"/>
          </a:p>
        </p:txBody>
      </p:sp>
    </p:spTree>
    <p:extLst>
      <p:ext uri="{BB962C8B-B14F-4D97-AF65-F5344CB8AC3E}">
        <p14:creationId xmlns:p14="http://schemas.microsoft.com/office/powerpoint/2010/main" val="3480962579"/>
      </p:ext>
    </p:extLst>
  </p:cSld>
  <p:clrMapOvr>
    <a:masterClrMapping/>
  </p:clrMapOvr>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B1CCC746-BDD8-42B6-921A-3F43A4A56985}" type="datetimeFigureOut">
              <a:rPr lang="en-US" smtClean="0"/>
              <a:t>4/7/2019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D9D291-6A89-4B50-813E-DC37313B0368}" type="slidenum">
              <a:rPr lang="en-US" smtClean="0"/>
              <a:t>‹#›</a:t>
            </a:fld>
            <a:endParaRPr lang="en-US"/>
          </a:p>
        </p:txBody>
      </p:sp>
    </p:spTree>
    <p:extLst>
      <p:ext uri="{BB962C8B-B14F-4D97-AF65-F5344CB8AC3E}">
        <p14:creationId xmlns:p14="http://schemas.microsoft.com/office/powerpoint/2010/main" val="4092680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1CCC746-BDD8-42B6-921A-3F43A4A56985}" type="datetimeFigureOut">
              <a:rPr lang="en-US" smtClean="0"/>
              <a:t>4/7/2019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D9D291-6A89-4B50-813E-DC37313B0368}" type="slidenum">
              <a:rPr lang="en-US" smtClean="0"/>
              <a:t>‹#›</a:t>
            </a:fld>
            <a:endParaRPr lang="en-US"/>
          </a:p>
        </p:txBody>
      </p:sp>
    </p:spTree>
    <p:extLst>
      <p:ext uri="{BB962C8B-B14F-4D97-AF65-F5344CB8AC3E}">
        <p14:creationId xmlns:p14="http://schemas.microsoft.com/office/powerpoint/2010/main" val="118275029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1CCC746-BDD8-42B6-921A-3F43A4A56985}" type="datetimeFigureOut">
              <a:rPr lang="en-US" smtClean="0"/>
              <a:t>4/7/2019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D9D291-6A89-4B50-813E-DC37313B0368}" type="slidenum">
              <a:rPr lang="en-US" smtClean="0"/>
              <a:t>‹#›</a:t>
            </a:fld>
            <a:endParaRPr lang="en-US"/>
          </a:p>
        </p:txBody>
      </p:sp>
    </p:spTree>
    <p:extLst>
      <p:ext uri="{BB962C8B-B14F-4D97-AF65-F5344CB8AC3E}">
        <p14:creationId xmlns:p14="http://schemas.microsoft.com/office/powerpoint/2010/main" val="332096579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B1CCC746-BDD8-42B6-921A-3F43A4A56985}" type="datetimeFigureOut">
              <a:rPr lang="en-US" smtClean="0"/>
              <a:t>4/7/2019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D9D291-6A89-4B50-813E-DC37313B0368}" type="slidenum">
              <a:rPr lang="en-US" smtClean="0"/>
              <a:t>‹#›</a:t>
            </a:fld>
            <a:endParaRPr lang="en-US"/>
          </a:p>
        </p:txBody>
      </p:sp>
    </p:spTree>
    <p:extLst>
      <p:ext uri="{BB962C8B-B14F-4D97-AF65-F5344CB8AC3E}">
        <p14:creationId xmlns:p14="http://schemas.microsoft.com/office/powerpoint/2010/main" val="233798966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B1CCC746-BDD8-42B6-921A-3F43A4A56985}" type="datetimeFigureOut">
              <a:rPr lang="en-US" smtClean="0"/>
              <a:t>4/7/2019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8D9D291-6A89-4B50-813E-DC37313B0368}" type="slidenum">
              <a:rPr lang="en-US" smtClean="0"/>
              <a:t>‹#›</a:t>
            </a:fld>
            <a:endParaRPr lang="en-US"/>
          </a:p>
        </p:txBody>
      </p:sp>
    </p:spTree>
    <p:extLst>
      <p:ext uri="{BB962C8B-B14F-4D97-AF65-F5344CB8AC3E}">
        <p14:creationId xmlns:p14="http://schemas.microsoft.com/office/powerpoint/2010/main" val="181472159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B1CCC746-BDD8-42B6-921A-3F43A4A56985}" type="datetimeFigureOut">
              <a:rPr lang="en-US" smtClean="0"/>
              <a:t>4/7/2019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8D9D291-6A89-4B50-813E-DC37313B0368}" type="slidenum">
              <a:rPr lang="en-US" smtClean="0"/>
              <a:t>‹#›</a:t>
            </a:fld>
            <a:endParaRPr lang="en-US"/>
          </a:p>
        </p:txBody>
      </p:sp>
    </p:spTree>
    <p:extLst>
      <p:ext uri="{BB962C8B-B14F-4D97-AF65-F5344CB8AC3E}">
        <p14:creationId xmlns:p14="http://schemas.microsoft.com/office/powerpoint/2010/main" val="172113696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1CCC746-BDD8-42B6-921A-3F43A4A56985}" type="datetimeFigureOut">
              <a:rPr lang="en-US" smtClean="0"/>
              <a:t>4/7/2019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D9D291-6A89-4B50-813E-DC37313B0368}" type="slidenum">
              <a:rPr lang="en-US" smtClean="0"/>
              <a:t>‹#›</a:t>
            </a:fld>
            <a:endParaRPr lang="en-US"/>
          </a:p>
        </p:txBody>
      </p:sp>
    </p:spTree>
    <p:extLst>
      <p:ext uri="{BB962C8B-B14F-4D97-AF65-F5344CB8AC3E}">
        <p14:creationId xmlns:p14="http://schemas.microsoft.com/office/powerpoint/2010/main" val="150821783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B1CCC746-BDD8-42B6-921A-3F43A4A56985}" type="datetimeFigureOut">
              <a:rPr lang="en-US" smtClean="0"/>
              <a:t>4/7/2019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D9D291-6A89-4B50-813E-DC37313B0368}" type="slidenum">
              <a:rPr lang="en-US" smtClean="0"/>
              <a:t>‹#›</a:t>
            </a:fld>
            <a:endParaRPr lang="en-US"/>
          </a:p>
        </p:txBody>
      </p:sp>
    </p:spTree>
    <p:extLst>
      <p:ext uri="{BB962C8B-B14F-4D97-AF65-F5344CB8AC3E}">
        <p14:creationId xmlns:p14="http://schemas.microsoft.com/office/powerpoint/2010/main" val="14515692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939E9DE-F3AA-4087-A5DF-C1A3B8E6A2EE}" type="datetimeFigureOut">
              <a:rPr lang="en-US" smtClean="0"/>
              <a:t>4/7/2019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C2678C-1A3C-4896-AFCA-8216A7C7A04B}" type="slidenum">
              <a:rPr lang="en-US" smtClean="0"/>
              <a:t>‹#›</a:t>
            </a:fld>
            <a:endParaRPr lang="en-US"/>
          </a:p>
        </p:txBody>
      </p:sp>
    </p:spTree>
    <p:extLst>
      <p:ext uri="{BB962C8B-B14F-4D97-AF65-F5344CB8AC3E}">
        <p14:creationId xmlns:p14="http://schemas.microsoft.com/office/powerpoint/2010/main" val="385239410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B1CCC746-BDD8-42B6-921A-3F43A4A56985}" type="datetimeFigureOut">
              <a:rPr lang="en-US" smtClean="0"/>
              <a:t>4/7/2019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D9D291-6A89-4B50-813E-DC37313B0368}" type="slidenum">
              <a:rPr lang="en-US" smtClean="0"/>
              <a:t>‹#›</a:t>
            </a:fld>
            <a:endParaRPr lang="en-US"/>
          </a:p>
        </p:txBody>
      </p:sp>
    </p:spTree>
    <p:extLst>
      <p:ext uri="{BB962C8B-B14F-4D97-AF65-F5344CB8AC3E}">
        <p14:creationId xmlns:p14="http://schemas.microsoft.com/office/powerpoint/2010/main" val="63257367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1CCC746-BDD8-42B6-921A-3F43A4A56985}" type="datetimeFigureOut">
              <a:rPr lang="en-US" smtClean="0"/>
              <a:t>4/7/2019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D9D291-6A89-4B50-813E-DC37313B0368}" type="slidenum">
              <a:rPr lang="en-US" smtClean="0"/>
              <a:t>‹#›</a:t>
            </a:fld>
            <a:endParaRPr lang="en-US"/>
          </a:p>
        </p:txBody>
      </p:sp>
    </p:spTree>
    <p:extLst>
      <p:ext uri="{BB962C8B-B14F-4D97-AF65-F5344CB8AC3E}">
        <p14:creationId xmlns:p14="http://schemas.microsoft.com/office/powerpoint/2010/main" val="226735588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1CCC746-BDD8-42B6-921A-3F43A4A56985}" type="datetimeFigureOut">
              <a:rPr lang="en-US" smtClean="0"/>
              <a:t>4/7/2019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D9D291-6A89-4B50-813E-DC37313B0368}" type="slidenum">
              <a:rPr lang="en-US" smtClean="0"/>
              <a:t>‹#›</a:t>
            </a:fld>
            <a:endParaRPr lang="en-US"/>
          </a:p>
        </p:txBody>
      </p:sp>
    </p:spTree>
    <p:extLst>
      <p:ext uri="{BB962C8B-B14F-4D97-AF65-F5344CB8AC3E}">
        <p14:creationId xmlns:p14="http://schemas.microsoft.com/office/powerpoint/2010/main" val="31755723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3939E9DE-F3AA-4087-A5DF-C1A3B8E6A2EE}" type="datetimeFigureOut">
              <a:rPr lang="en-US" smtClean="0"/>
              <a:t>4/7/2019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C2678C-1A3C-4896-AFCA-8216A7C7A04B}" type="slidenum">
              <a:rPr lang="en-US" smtClean="0"/>
              <a:t>‹#›</a:t>
            </a:fld>
            <a:endParaRPr lang="en-US"/>
          </a:p>
        </p:txBody>
      </p:sp>
    </p:spTree>
    <p:extLst>
      <p:ext uri="{BB962C8B-B14F-4D97-AF65-F5344CB8AC3E}">
        <p14:creationId xmlns:p14="http://schemas.microsoft.com/office/powerpoint/2010/main" val="3909918788"/>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3939E9DE-F3AA-4087-A5DF-C1A3B8E6A2EE}" type="datetimeFigureOut">
              <a:rPr lang="en-US" smtClean="0"/>
              <a:t>4/7/2019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DC2678C-1A3C-4896-AFCA-8216A7C7A04B}" type="slidenum">
              <a:rPr lang="en-US" smtClean="0"/>
              <a:t>‹#›</a:t>
            </a:fld>
            <a:endParaRPr lang="en-US"/>
          </a:p>
        </p:txBody>
      </p:sp>
    </p:spTree>
    <p:extLst>
      <p:ext uri="{BB962C8B-B14F-4D97-AF65-F5344CB8AC3E}">
        <p14:creationId xmlns:p14="http://schemas.microsoft.com/office/powerpoint/2010/main" val="2150890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3939E9DE-F3AA-4087-A5DF-C1A3B8E6A2EE}" type="datetimeFigureOut">
              <a:rPr lang="en-US" smtClean="0"/>
              <a:t>4/7/2019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DC2678C-1A3C-4896-AFCA-8216A7C7A04B}" type="slidenum">
              <a:rPr lang="en-US" smtClean="0"/>
              <a:t>‹#›</a:t>
            </a:fld>
            <a:endParaRPr lang="en-US"/>
          </a:p>
        </p:txBody>
      </p:sp>
    </p:spTree>
    <p:extLst>
      <p:ext uri="{BB962C8B-B14F-4D97-AF65-F5344CB8AC3E}">
        <p14:creationId xmlns:p14="http://schemas.microsoft.com/office/powerpoint/2010/main" val="8316184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939E9DE-F3AA-4087-A5DF-C1A3B8E6A2EE}" type="datetimeFigureOut">
              <a:rPr lang="en-US" smtClean="0"/>
              <a:t>4/7/2019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DC2678C-1A3C-4896-AFCA-8216A7C7A04B}" type="slidenum">
              <a:rPr lang="en-US" smtClean="0"/>
              <a:t>‹#›</a:t>
            </a:fld>
            <a:endParaRPr lang="en-US"/>
          </a:p>
        </p:txBody>
      </p:sp>
    </p:spTree>
    <p:extLst>
      <p:ext uri="{BB962C8B-B14F-4D97-AF65-F5344CB8AC3E}">
        <p14:creationId xmlns:p14="http://schemas.microsoft.com/office/powerpoint/2010/main" val="7808314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939E9DE-F3AA-4087-A5DF-C1A3B8E6A2EE}" type="datetimeFigureOut">
              <a:rPr lang="en-US" smtClean="0"/>
              <a:t>4/7/2019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DC2678C-1A3C-4896-AFCA-8216A7C7A04B}" type="slidenum">
              <a:rPr lang="en-US" smtClean="0"/>
              <a:t>‹#›</a:t>
            </a:fld>
            <a:endParaRPr lang="en-US"/>
          </a:p>
        </p:txBody>
      </p:sp>
    </p:spTree>
    <p:extLst>
      <p:ext uri="{BB962C8B-B14F-4D97-AF65-F5344CB8AC3E}">
        <p14:creationId xmlns:p14="http://schemas.microsoft.com/office/powerpoint/2010/main" val="2918178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3939E9DE-F3AA-4087-A5DF-C1A3B8E6A2EE}" type="datetimeFigureOut">
              <a:rPr lang="en-US" smtClean="0"/>
              <a:t>4/7/2019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DC2678C-1A3C-4896-AFCA-8216A7C7A04B}" type="slidenum">
              <a:rPr lang="en-US" smtClean="0"/>
              <a:t>‹#›</a:t>
            </a:fld>
            <a:endParaRPr lang="en-US"/>
          </a:p>
        </p:txBody>
      </p:sp>
    </p:spTree>
    <p:extLst>
      <p:ext uri="{BB962C8B-B14F-4D97-AF65-F5344CB8AC3E}">
        <p14:creationId xmlns:p14="http://schemas.microsoft.com/office/powerpoint/2010/main" val="38090177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3939E9DE-F3AA-4087-A5DF-C1A3B8E6A2EE}" type="datetimeFigureOut">
              <a:rPr lang="en-US" smtClean="0"/>
              <a:t>4/7/2019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DC2678C-1A3C-4896-AFCA-8216A7C7A04B}" type="slidenum">
              <a:rPr lang="en-US" smtClean="0"/>
              <a:t>‹#›</a:t>
            </a:fld>
            <a:endParaRPr lang="en-US"/>
          </a:p>
        </p:txBody>
      </p:sp>
    </p:spTree>
    <p:extLst>
      <p:ext uri="{BB962C8B-B14F-4D97-AF65-F5344CB8AC3E}">
        <p14:creationId xmlns:p14="http://schemas.microsoft.com/office/powerpoint/2010/main" val="23187121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939E9DE-F3AA-4087-A5DF-C1A3B8E6A2EE}" type="datetimeFigureOut">
              <a:rPr lang="en-US" smtClean="0"/>
              <a:t>4/7/2019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DC2678C-1A3C-4896-AFCA-8216A7C7A04B}" type="slidenum">
              <a:rPr lang="en-US" smtClean="0"/>
              <a:t>‹#›</a:t>
            </a:fld>
            <a:endParaRPr lang="en-US"/>
          </a:p>
        </p:txBody>
      </p:sp>
    </p:spTree>
    <p:extLst>
      <p:ext uri="{BB962C8B-B14F-4D97-AF65-F5344CB8AC3E}">
        <p14:creationId xmlns:p14="http://schemas.microsoft.com/office/powerpoint/2010/main" val="3400564753"/>
      </p:ext>
    </p:extLst>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1CCC746-BDD8-42B6-921A-3F43A4A56985}" type="datetimeFigureOut">
              <a:rPr lang="en-US" smtClean="0"/>
              <a:t>4/7/2019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D9D291-6A89-4B50-813E-DC37313B0368}" type="slidenum">
              <a:rPr lang="en-US" smtClean="0"/>
              <a:t>‹#›</a:t>
            </a:fld>
            <a:endParaRPr lang="en-US"/>
          </a:p>
        </p:txBody>
      </p:sp>
    </p:spTree>
    <p:extLst>
      <p:ext uri="{BB962C8B-B14F-4D97-AF65-F5344CB8AC3E}">
        <p14:creationId xmlns:p14="http://schemas.microsoft.com/office/powerpoint/2010/main" val="3374409261"/>
      </p:ext>
    </p:extLst>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github.com/eoguzinci/NNtutorials"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2.png"/><Relationship Id="rId18" Type="http://schemas.openxmlformats.org/officeDocument/2006/relationships/image" Target="../media/image27.png"/><Relationship Id="rId26" Type="http://schemas.openxmlformats.org/officeDocument/2006/relationships/image" Target="../media/image35.png"/><Relationship Id="rId3" Type="http://schemas.openxmlformats.org/officeDocument/2006/relationships/image" Target="../media/image13.png"/><Relationship Id="rId21" Type="http://schemas.openxmlformats.org/officeDocument/2006/relationships/image" Target="../media/image30.png"/><Relationship Id="rId34" Type="http://schemas.openxmlformats.org/officeDocument/2006/relationships/image" Target="../media/image43.png"/><Relationship Id="rId7" Type="http://schemas.openxmlformats.org/officeDocument/2006/relationships/image" Target="../media/image17.png"/><Relationship Id="rId12" Type="http://schemas.openxmlformats.org/officeDocument/2006/relationships/image" Target="../media/image21.png"/><Relationship Id="rId17" Type="http://schemas.openxmlformats.org/officeDocument/2006/relationships/image" Target="../media/image26.png"/><Relationship Id="rId25" Type="http://schemas.openxmlformats.org/officeDocument/2006/relationships/image" Target="../media/image34.png"/><Relationship Id="rId33" Type="http://schemas.openxmlformats.org/officeDocument/2006/relationships/image" Target="../media/image42.png"/><Relationship Id="rId2" Type="http://schemas.openxmlformats.org/officeDocument/2006/relationships/notesSlide" Target="../notesSlides/notesSlide5.xml"/><Relationship Id="rId16" Type="http://schemas.openxmlformats.org/officeDocument/2006/relationships/image" Target="../media/image25.png"/><Relationship Id="rId20" Type="http://schemas.openxmlformats.org/officeDocument/2006/relationships/image" Target="../media/image29.png"/><Relationship Id="rId29"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15.gif"/><Relationship Id="rId11" Type="http://schemas.openxmlformats.org/officeDocument/2006/relationships/image" Target="../media/image20.png"/><Relationship Id="rId24" Type="http://schemas.openxmlformats.org/officeDocument/2006/relationships/image" Target="../media/image33.png"/><Relationship Id="rId32" Type="http://schemas.openxmlformats.org/officeDocument/2006/relationships/image" Target="../media/image41.png"/><Relationship Id="rId37" Type="http://schemas.openxmlformats.org/officeDocument/2006/relationships/image" Target="../media/image46.png"/><Relationship Id="rId5" Type="http://schemas.openxmlformats.org/officeDocument/2006/relationships/image" Target="../media/image14.jpeg"/><Relationship Id="rId15" Type="http://schemas.openxmlformats.org/officeDocument/2006/relationships/image" Target="../media/image24.png"/><Relationship Id="rId23" Type="http://schemas.openxmlformats.org/officeDocument/2006/relationships/image" Target="../media/image32.png"/><Relationship Id="rId28" Type="http://schemas.openxmlformats.org/officeDocument/2006/relationships/image" Target="../media/image37.png"/><Relationship Id="rId36" Type="http://schemas.openxmlformats.org/officeDocument/2006/relationships/image" Target="../media/image45.png"/><Relationship Id="rId10" Type="http://schemas.openxmlformats.org/officeDocument/2006/relationships/image" Target="../media/image19.png"/><Relationship Id="rId19" Type="http://schemas.openxmlformats.org/officeDocument/2006/relationships/image" Target="../media/image28.png"/><Relationship Id="rId31" Type="http://schemas.openxmlformats.org/officeDocument/2006/relationships/image" Target="../media/image40.png"/><Relationship Id="rId4" Type="http://schemas.openxmlformats.org/officeDocument/2006/relationships/image" Target="../media/image13.jpeg"/><Relationship Id="rId9" Type="http://schemas.openxmlformats.org/officeDocument/2006/relationships/image" Target="../media/image18.png"/><Relationship Id="rId14" Type="http://schemas.openxmlformats.org/officeDocument/2006/relationships/image" Target="../media/image23.png"/><Relationship Id="rId22" Type="http://schemas.openxmlformats.org/officeDocument/2006/relationships/image" Target="../media/image31.png"/><Relationship Id="rId27" Type="http://schemas.openxmlformats.org/officeDocument/2006/relationships/image" Target="../media/image36.png"/><Relationship Id="rId30" Type="http://schemas.openxmlformats.org/officeDocument/2006/relationships/image" Target="../media/image39.png"/><Relationship Id="rId35" Type="http://schemas.openxmlformats.org/officeDocument/2006/relationships/image" Target="../media/image44.png"/></Relationships>
</file>

<file path=ppt/slides/_rels/slide12.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160.png"/><Relationship Id="rId7" Type="http://schemas.openxmlformats.org/officeDocument/2006/relationships/image" Target="../media/image200.png"/><Relationship Id="rId2" Type="http://schemas.openxmlformats.org/officeDocument/2006/relationships/image" Target="../media/image161.png"/><Relationship Id="rId1" Type="http://schemas.openxmlformats.org/officeDocument/2006/relationships/slideLayout" Target="../slideLayouts/slideLayout2.xml"/><Relationship Id="rId6" Type="http://schemas.openxmlformats.org/officeDocument/2006/relationships/image" Target="../media/image190.png"/><Relationship Id="rId11" Type="http://schemas.openxmlformats.org/officeDocument/2006/relationships/image" Target="../media/image241.png"/><Relationship Id="rId5" Type="http://schemas.openxmlformats.org/officeDocument/2006/relationships/image" Target="../media/image180.png"/><Relationship Id="rId10" Type="http://schemas.openxmlformats.org/officeDocument/2006/relationships/image" Target="../media/image230.png"/><Relationship Id="rId4" Type="http://schemas.openxmlformats.org/officeDocument/2006/relationships/image" Target="../media/image170.png"/><Relationship Id="rId9" Type="http://schemas.openxmlformats.org/officeDocument/2006/relationships/image" Target="../media/image220.png"/></Relationships>
</file>

<file path=ppt/slides/_rels/slide1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280.png"/><Relationship Id="rId4" Type="http://schemas.openxmlformats.org/officeDocument/2006/relationships/image" Target="../media/image50.png"/></Relationships>
</file>

<file path=ppt/slides/_rels/slide1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290.png"/></Relationships>
</file>

<file path=ppt/slides/_rels/slide15.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250.png"/><Relationship Id="rId7" Type="http://schemas.openxmlformats.org/officeDocument/2006/relationships/image" Target="../media/image57.png"/><Relationship Id="rId2" Type="http://schemas.openxmlformats.org/officeDocument/2006/relationships/image" Target="../media/image240.png"/><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16.xml.rels><?xml version="1.0" encoding="UTF-8" standalone="yes"?>
<Relationships xmlns="http://schemas.openxmlformats.org/package/2006/relationships"><Relationship Id="rId3" Type="http://schemas.openxmlformats.org/officeDocument/2006/relationships/image" Target="../media/image340.png"/><Relationship Id="rId2" Type="http://schemas.openxmlformats.org/officeDocument/2006/relationships/image" Target="../media/image59.jpeg"/><Relationship Id="rId1" Type="http://schemas.openxmlformats.org/officeDocument/2006/relationships/slideLayout" Target="../slideLayouts/slideLayout2.xml"/><Relationship Id="rId4" Type="http://schemas.openxmlformats.org/officeDocument/2006/relationships/image" Target="../media/image350.png"/></Relationships>
</file>

<file path=ppt/slides/_rels/slide17.xml.rels><?xml version="1.0" encoding="UTF-8" standalone="yes"?>
<Relationships xmlns="http://schemas.openxmlformats.org/package/2006/relationships"><Relationship Id="rId8" Type="http://schemas.openxmlformats.org/officeDocument/2006/relationships/image" Target="../media/image66.png"/><Relationship Id="rId13" Type="http://schemas.openxmlformats.org/officeDocument/2006/relationships/image" Target="../media/image67.png"/><Relationship Id="rId3" Type="http://schemas.openxmlformats.org/officeDocument/2006/relationships/image" Target="../media/image61.png"/><Relationship Id="rId7" Type="http://schemas.openxmlformats.org/officeDocument/2006/relationships/image" Target="../media/image65.png"/><Relationship Id="rId12" Type="http://schemas.openxmlformats.org/officeDocument/2006/relationships/image" Target="../media/image460.png"/><Relationship Id="rId17" Type="http://schemas.openxmlformats.org/officeDocument/2006/relationships/image" Target="../media/image71.png"/><Relationship Id="rId2" Type="http://schemas.openxmlformats.org/officeDocument/2006/relationships/image" Target="../media/image60.png"/><Relationship Id="rId16" Type="http://schemas.openxmlformats.org/officeDocument/2006/relationships/image" Target="../media/image70.gif"/><Relationship Id="rId1" Type="http://schemas.openxmlformats.org/officeDocument/2006/relationships/slideLayout" Target="../slideLayouts/slideLayout2.xml"/><Relationship Id="rId6" Type="http://schemas.openxmlformats.org/officeDocument/2006/relationships/image" Target="../media/image64.png"/><Relationship Id="rId11" Type="http://schemas.openxmlformats.org/officeDocument/2006/relationships/image" Target="../media/image450.png"/><Relationship Id="rId5" Type="http://schemas.openxmlformats.org/officeDocument/2006/relationships/image" Target="../media/image63.png"/><Relationship Id="rId15" Type="http://schemas.openxmlformats.org/officeDocument/2006/relationships/image" Target="../media/image69.gif"/><Relationship Id="rId4" Type="http://schemas.openxmlformats.org/officeDocument/2006/relationships/image" Target="../media/image62.png"/><Relationship Id="rId9" Type="http://schemas.openxmlformats.org/officeDocument/2006/relationships/image" Target="../media/image430.png"/><Relationship Id="rId14" Type="http://schemas.openxmlformats.org/officeDocument/2006/relationships/image" Target="../media/image68.gi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developer.nvidia.com/cuda-downloads" TargetMode="External"/><Relationship Id="rId2" Type="http://schemas.openxmlformats.org/officeDocument/2006/relationships/hyperlink" Target="https://www.anaconda.com/distribution/" TargetMode="External"/><Relationship Id="rId1" Type="http://schemas.openxmlformats.org/officeDocument/2006/relationships/slideLayout" Target="../slideLayouts/slideLayout2.xml"/><Relationship Id="rId6" Type="http://schemas.openxmlformats.org/officeDocument/2006/relationships/image" Target="../media/image73.png"/><Relationship Id="rId5" Type="http://schemas.openxmlformats.org/officeDocument/2006/relationships/image" Target="../media/image72.jpeg"/><Relationship Id="rId4" Type="http://schemas.openxmlformats.org/officeDocument/2006/relationships/hyperlink" Target="https://developer.nvidia.com/cudnn"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5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4.jpeg"/></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9.jpeg"/><Relationship Id="rId5" Type="http://schemas.openxmlformats.org/officeDocument/2006/relationships/image" Target="../media/image8.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95169" y="879835"/>
            <a:ext cx="11001662" cy="2872656"/>
          </a:xfrm>
        </p:spPr>
        <p:txBody>
          <a:bodyPr>
            <a:normAutofit/>
          </a:bodyPr>
          <a:lstStyle/>
          <a:p>
            <a:r>
              <a:rPr lang="en-US" sz="6600" dirty="0" smtClean="0"/>
              <a:t>A hands-on Intro to Neural Networks</a:t>
            </a:r>
            <a:endParaRPr lang="en-US" sz="6600" dirty="0"/>
          </a:p>
        </p:txBody>
      </p:sp>
      <p:sp>
        <p:nvSpPr>
          <p:cNvPr id="3" name="Subtitle 2"/>
          <p:cNvSpPr>
            <a:spLocks noGrp="1"/>
          </p:cNvSpPr>
          <p:nvPr>
            <p:ph type="subTitle" idx="1"/>
          </p:nvPr>
        </p:nvSpPr>
        <p:spPr>
          <a:xfrm>
            <a:off x="1524000" y="4154129"/>
            <a:ext cx="9144000" cy="1655762"/>
          </a:xfrm>
        </p:spPr>
        <p:txBody>
          <a:bodyPr>
            <a:normAutofit/>
          </a:bodyPr>
          <a:lstStyle/>
          <a:p>
            <a:pPr algn="l"/>
            <a:r>
              <a:rPr lang="en-US" sz="2800" dirty="0" smtClean="0"/>
              <a:t>presented by Emin Oguz Inci</a:t>
            </a:r>
          </a:p>
          <a:p>
            <a:pPr algn="l"/>
            <a:r>
              <a:rPr lang="en-US" sz="2800" dirty="0" smtClean="0"/>
              <a:t>@ MOD breakfast 08-04-2019</a:t>
            </a:r>
            <a:endParaRPr lang="en-US" sz="2800" dirty="0"/>
          </a:p>
        </p:txBody>
      </p:sp>
      <p:sp>
        <p:nvSpPr>
          <p:cNvPr id="4" name="TextBox 3"/>
          <p:cNvSpPr txBox="1"/>
          <p:nvPr/>
        </p:nvSpPr>
        <p:spPr>
          <a:xfrm>
            <a:off x="7164309" y="4336609"/>
            <a:ext cx="4432522" cy="923330"/>
          </a:xfrm>
          <a:prstGeom prst="rect">
            <a:avLst/>
          </a:prstGeom>
          <a:noFill/>
        </p:spPr>
        <p:txBody>
          <a:bodyPr wrap="square" rtlCol="0">
            <a:spAutoFit/>
          </a:bodyPr>
          <a:lstStyle/>
          <a:p>
            <a:r>
              <a:rPr lang="en-US" dirty="0" smtClean="0"/>
              <a:t>Codes can be found on: </a:t>
            </a:r>
            <a:r>
              <a:rPr lang="en-US" dirty="0">
                <a:hlinkClick r:id="rId3"/>
              </a:rPr>
              <a:t>https://</a:t>
            </a:r>
            <a:r>
              <a:rPr lang="en-US" dirty="0" smtClean="0">
                <a:hlinkClick r:id="rId3"/>
              </a:rPr>
              <a:t>github.com/eoguzinci/NNtutorials</a:t>
            </a:r>
            <a:endParaRPr lang="en-US" dirty="0" smtClean="0"/>
          </a:p>
          <a:p>
            <a:endParaRPr lang="en-US" dirty="0" smtClean="0"/>
          </a:p>
        </p:txBody>
      </p:sp>
    </p:spTree>
    <p:extLst>
      <p:ext uri="{BB962C8B-B14F-4D97-AF65-F5344CB8AC3E}">
        <p14:creationId xmlns:p14="http://schemas.microsoft.com/office/powerpoint/2010/main" val="273670592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3" name="Content Placeholder 2"/>
          <p:cNvSpPr>
            <a:spLocks noGrp="1"/>
          </p:cNvSpPr>
          <p:nvPr>
            <p:ph sz="half" idx="1"/>
          </p:nvPr>
        </p:nvSpPr>
        <p:spPr/>
        <p:txBody>
          <a:bodyPr/>
          <a:lstStyle/>
          <a:p>
            <a:pPr marL="0" indent="0">
              <a:buNone/>
            </a:pPr>
            <a:r>
              <a:rPr lang="en-US" dirty="0" smtClean="0"/>
              <a:t>Supervised Learning</a:t>
            </a:r>
          </a:p>
          <a:p>
            <a:pPr lvl="1"/>
            <a:endParaRPr lang="en-US" dirty="0" smtClean="0"/>
          </a:p>
          <a:p>
            <a:r>
              <a:rPr lang="en-US" sz="2400" dirty="0" smtClean="0"/>
              <a:t>labeled data (requires ground truth)</a:t>
            </a:r>
          </a:p>
          <a:p>
            <a:r>
              <a:rPr lang="en-US" sz="2400" dirty="0" smtClean="0"/>
              <a:t>Suitable for Classification (discrete) or Regression (continuous)</a:t>
            </a:r>
          </a:p>
          <a:p>
            <a:pPr lvl="1"/>
            <a:endParaRPr lang="en-US" dirty="0"/>
          </a:p>
          <a:p>
            <a:pPr lvl="1"/>
            <a:endParaRPr lang="en-US" dirty="0"/>
          </a:p>
        </p:txBody>
      </p:sp>
      <p:sp>
        <p:nvSpPr>
          <p:cNvPr id="4" name="Content Placeholder 3"/>
          <p:cNvSpPr>
            <a:spLocks noGrp="1"/>
          </p:cNvSpPr>
          <p:nvPr>
            <p:ph sz="half" idx="2"/>
          </p:nvPr>
        </p:nvSpPr>
        <p:spPr>
          <a:xfrm>
            <a:off x="6617820" y="1825625"/>
            <a:ext cx="4735980" cy="4351338"/>
          </a:xfrm>
        </p:spPr>
        <p:txBody>
          <a:bodyPr/>
          <a:lstStyle/>
          <a:p>
            <a:pPr marL="0" indent="0">
              <a:buNone/>
            </a:pPr>
            <a:r>
              <a:rPr lang="en-US" dirty="0" smtClean="0"/>
              <a:t>Unsupervised Learning</a:t>
            </a:r>
          </a:p>
          <a:p>
            <a:pPr lvl="1"/>
            <a:endParaRPr lang="en-US" dirty="0" smtClean="0"/>
          </a:p>
          <a:p>
            <a:r>
              <a:rPr lang="en-US" sz="2400" dirty="0" smtClean="0"/>
              <a:t>No labeled data</a:t>
            </a:r>
          </a:p>
          <a:p>
            <a:r>
              <a:rPr lang="en-US" sz="2400" dirty="0" smtClean="0"/>
              <a:t>Best for clustering (discrete) and dimensionality reduction (cont.)</a:t>
            </a:r>
          </a:p>
          <a:p>
            <a:pPr lvl="1"/>
            <a:endParaRPr lang="en-US" dirty="0"/>
          </a:p>
        </p:txBody>
      </p:sp>
      <p:pic>
        <p:nvPicPr>
          <p:cNvPr id="2050" name="Picture 2" descr="https://cdn-images-1.medium.com/max/800/1*ASYpFfDh7XnreU-ygqXonw.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1784" y="4236945"/>
            <a:ext cx="4583580" cy="229179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unsupervised clusteri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6211" b="7169"/>
          <a:stretch/>
        </p:blipFill>
        <p:spPr bwMode="auto">
          <a:xfrm>
            <a:off x="6955304" y="4195482"/>
            <a:ext cx="3615392" cy="2348754"/>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p:cNvCxnSpPr>
            <a:stCxn id="2" idx="2"/>
          </p:cNvCxnSpPr>
          <p:nvPr/>
        </p:nvCxnSpPr>
        <p:spPr>
          <a:xfrm flipH="1">
            <a:off x="6093384" y="1690688"/>
            <a:ext cx="2616" cy="4925265"/>
          </a:xfrm>
          <a:prstGeom prst="line">
            <a:avLst/>
          </a:prstGeom>
        </p:spPr>
        <p:style>
          <a:lnRef idx="1">
            <a:schemeClr val="accent1"/>
          </a:lnRef>
          <a:fillRef idx="0">
            <a:schemeClr val="accent1"/>
          </a:fillRef>
          <a:effectRef idx="0">
            <a:schemeClr val="accent1"/>
          </a:effectRef>
          <a:fontRef idx="minor">
            <a:schemeClr val="tx1"/>
          </a:fontRef>
        </p:style>
      </p:cxnSp>
      <p:sp>
        <p:nvSpPr>
          <p:cNvPr id="8" name="Freeform 7"/>
          <p:cNvSpPr/>
          <p:nvPr/>
        </p:nvSpPr>
        <p:spPr>
          <a:xfrm>
            <a:off x="0" y="0"/>
            <a:ext cx="12192000" cy="6858000"/>
          </a:xfrm>
          <a:custGeom>
            <a:avLst/>
            <a:gdLst>
              <a:gd name="connsiteX0" fmla="*/ 116540 w 12192000"/>
              <a:gd name="connsiteY0" fmla="*/ 1690688 h 6858000"/>
              <a:gd name="connsiteX1" fmla="*/ 116540 w 12192000"/>
              <a:gd name="connsiteY1" fmla="*/ 6732494 h 6858000"/>
              <a:gd name="connsiteX2" fmla="*/ 6019799 w 12192000"/>
              <a:gd name="connsiteY2" fmla="*/ 6732494 h 6858000"/>
              <a:gd name="connsiteX3" fmla="*/ 6019799 w 12192000"/>
              <a:gd name="connsiteY3" fmla="*/ 1690688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116540" y="1690688"/>
                </a:moveTo>
                <a:lnTo>
                  <a:pt x="116540" y="6732494"/>
                </a:lnTo>
                <a:lnTo>
                  <a:pt x="6019799" y="6732494"/>
                </a:lnTo>
                <a:lnTo>
                  <a:pt x="6019799" y="1690688"/>
                </a:lnTo>
                <a:close/>
                <a:moveTo>
                  <a:pt x="0" y="0"/>
                </a:moveTo>
                <a:lnTo>
                  <a:pt x="12192000" y="0"/>
                </a:lnTo>
                <a:lnTo>
                  <a:pt x="12192000" y="6858000"/>
                </a:lnTo>
                <a:lnTo>
                  <a:pt x="0" y="6858000"/>
                </a:lnTo>
                <a:close/>
              </a:path>
            </a:pathLst>
          </a:custGeom>
          <a:solidFill>
            <a:srgbClr val="5B9BD5">
              <a:alpha val="50196"/>
            </a:srgbClr>
          </a:solidFill>
          <a:ln>
            <a:solidFill>
              <a:srgbClr val="41719C">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9177372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Theory</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915064" y="3739604"/>
                <a:ext cx="4119077" cy="2078489"/>
              </a:xfrm>
            </p:spPr>
            <p:txBody>
              <a:bodyPr>
                <a:normAutofit fontScale="70000" lnSpcReduction="20000"/>
              </a:bodyPr>
              <a:lstStyle/>
              <a:p>
                <a:pPr marL="0" indent="0" algn="ctr">
                  <a:buNone/>
                </a:pPr>
                <a:r>
                  <a:rPr lang="en-US" dirty="0" smtClean="0"/>
                  <a:t>Softmax</a:t>
                </a:r>
              </a:p>
              <a:p>
                <a:pPr marL="0" indent="0" algn="ctr">
                  <a:buNone/>
                </a:pPr>
                <a14:m>
                  <m:oMathPara xmlns:m="http://schemas.openxmlformats.org/officeDocument/2006/math">
                    <m:oMathParaPr>
                      <m:jc m:val="center"/>
                    </m:oMathParaPr>
                    <m:oMath xmlns:m="http://schemas.openxmlformats.org/officeDocument/2006/math">
                      <m:r>
                        <a:rPr lang="en-US" i="1">
                          <a:latin typeface="Cambria Math" panose="02040503050406030204" pitchFamily="18" charset="0"/>
                        </a:rPr>
                        <m:t>𝑆</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m:t>
                              </m:r>
                            </m:sub>
                          </m:sSub>
                        </m:e>
                      </m:d>
                      <m:r>
                        <a:rPr lang="en-US" i="1">
                          <a:latin typeface="Cambria Math" panose="02040503050406030204" pitchFamily="18" charset="0"/>
                        </a:rPr>
                        <m:t>=</m:t>
                      </m:r>
                      <m:f>
                        <m:fPr>
                          <m:ctrlPr>
                            <a:rPr lang="en-US" i="1">
                              <a:latin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rPr>
                                <m:t>𝑒</m:t>
                              </m:r>
                            </m:e>
                            <m:sup>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m:t>
                                  </m:r>
                                </m:sub>
                              </m:sSub>
                            </m:sup>
                          </m:sSup>
                        </m:num>
                        <m:den>
                          <m:nary>
                            <m:naryPr>
                              <m:chr m:val="∑"/>
                              <m:supHide m:val="on"/>
                              <m:ctrlPr>
                                <a:rPr lang="en-US" i="1">
                                  <a:latin typeface="Cambria Math" panose="02040503050406030204" pitchFamily="18" charset="0"/>
                                </a:rPr>
                              </m:ctrlPr>
                            </m:naryPr>
                            <m:sub>
                              <m:r>
                                <m:rPr>
                                  <m:brk m:alnAt="7"/>
                                </m:rPr>
                                <a:rPr lang="en-US" i="1">
                                  <a:latin typeface="Cambria Math" panose="02040503050406030204" pitchFamily="18" charset="0"/>
                                </a:rPr>
                                <m:t>𝑗</m:t>
                              </m:r>
                            </m:sub>
                            <m:sup/>
                            <m:e>
                              <m:sSup>
                                <m:sSupPr>
                                  <m:ctrlPr>
                                    <a:rPr lang="en-US" i="1">
                                      <a:latin typeface="Cambria Math" panose="02040503050406030204" pitchFamily="18" charset="0"/>
                                    </a:rPr>
                                  </m:ctrlPr>
                                </m:sSupPr>
                                <m:e>
                                  <m:r>
                                    <a:rPr lang="en-US" i="1">
                                      <a:latin typeface="Cambria Math" panose="02040503050406030204" pitchFamily="18" charset="0"/>
                                    </a:rPr>
                                    <m:t>𝑒</m:t>
                                  </m:r>
                                </m:e>
                                <m:sup>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𝑗</m:t>
                                      </m:r>
                                    </m:sub>
                                  </m:sSub>
                                </m:sup>
                              </m:sSup>
                            </m:e>
                          </m:nary>
                        </m:den>
                      </m:f>
                    </m:oMath>
                  </m:oMathPara>
                </a14:m>
                <a:endParaRPr lang="en-US" dirty="0" smtClean="0"/>
              </a:p>
              <a:p>
                <a:pPr marL="0" indent="0" algn="ctr">
                  <a:buNone/>
                </a:pPr>
                <a:endParaRPr lang="en-US" dirty="0"/>
              </a:p>
              <a:p>
                <a:pPr marL="0" indent="0" algn="r">
                  <a:buNone/>
                </a:pPr>
                <a14:m>
                  <m:oMathPara xmlns:m="http://schemas.openxmlformats.org/officeDocument/2006/math">
                    <m:oMathParaPr>
                      <m:jc m:val="center"/>
                    </m:oMathParaPr>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𝑝</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1"/>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0</m:t>
                                </m:r>
                                <m:r>
                                  <a:rPr lang="en-US" b="0" i="1" smtClean="0">
                                    <a:latin typeface="Cambria Math" panose="02040503050406030204" pitchFamily="18" charset="0"/>
                                  </a:rPr>
                                  <m:t>.7</m:t>
                                </m:r>
                              </m:e>
                            </m:mr>
                            <m:mr>
                              <m:e>
                                <m:r>
                                  <a:rPr lang="en-US" b="0" i="1" smtClean="0">
                                    <a:latin typeface="Cambria Math" panose="02040503050406030204" pitchFamily="18" charset="0"/>
                                  </a:rPr>
                                  <m:t>0.2</m:t>
                                </m:r>
                              </m:e>
                            </m:mr>
                            <m:mr>
                              <m:e>
                                <m:r>
                                  <a:rPr lang="en-US" b="0" i="1" smtClean="0">
                                    <a:latin typeface="Cambria Math" panose="02040503050406030204" pitchFamily="18" charset="0"/>
                                  </a:rPr>
                                  <m:t>0.1</m:t>
                                </m:r>
                              </m:e>
                            </m:mr>
                          </m:m>
                        </m:e>
                      </m:d>
                      <m:r>
                        <a:rPr lang="en-US" b="0" i="1" smtClean="0">
                          <a:latin typeface="Cambria Math" panose="02040503050406030204" pitchFamily="18" charset="0"/>
                        </a:rPr>
                        <m:t> </m:t>
                      </m:r>
                    </m:oMath>
                  </m:oMathPara>
                </a14:m>
                <a:endParaRPr lang="en-US" dirty="0"/>
              </a:p>
              <a:p>
                <a:pPr marL="0" indent="0" algn="ctr">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915064" y="3739604"/>
                <a:ext cx="4119077" cy="2078489"/>
              </a:xfrm>
              <a:blipFill>
                <a:blip r:embed="rId3"/>
                <a:stretch>
                  <a:fillRect t="-5279"/>
                </a:stretch>
              </a:blipFill>
            </p:spPr>
            <p:txBody>
              <a:bodyPr/>
              <a:lstStyle/>
              <a:p>
                <a:r>
                  <a:rPr lang="en-US">
                    <a:noFill/>
                  </a:rPr>
                  <a:t> </a:t>
                </a:r>
              </a:p>
            </p:txBody>
          </p:sp>
        </mc:Fallback>
      </mc:AlternateContent>
      <p:pic>
        <p:nvPicPr>
          <p:cNvPr id="1028" name="Picture 4" descr="https://s3.amazonaws.com/video.udacity-data.com/topher/2018/May/5af21f8c_wx-b/wx-b.jpg" hidden="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1036" y="1391430"/>
            <a:ext cx="3156227" cy="274118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d17h27t6h515a5.cloudfront.net/topher/2016/November/583a35b9_new-wx-b-2/new-wx-b-2.jpg"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3842" y="4447242"/>
            <a:ext cx="6257925" cy="1543051"/>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ttps://cdn-images-1.medium.com/max/2560/1*36MELEhgZsPFuzlZvObnxA.gif"/>
          <p:cNvPicPr>
            <a:picLocks noChangeAspect="1" noChangeArrowheads="1" noCrop="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531590" y="560798"/>
            <a:ext cx="4119078" cy="247144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7500259" y="3073096"/>
            <a:ext cx="4289957" cy="200055"/>
          </a:xfrm>
          <a:prstGeom prst="rect">
            <a:avLst/>
          </a:prstGeom>
          <a:noFill/>
        </p:spPr>
        <p:txBody>
          <a:bodyPr wrap="none" rtlCol="0">
            <a:spAutoFit/>
          </a:bodyPr>
          <a:lstStyle/>
          <a:p>
            <a:r>
              <a:rPr lang="en-US" sz="700" dirty="0"/>
              <a:t>https://towardsdatascience.com/how-to-build-your-own-neural-network-from-scratch-in-python-68998a08e4f6</a:t>
            </a:r>
          </a:p>
        </p:txBody>
      </p:sp>
      <mc:AlternateContent xmlns:mc="http://schemas.openxmlformats.org/markup-compatibility/2006" xmlns:a14="http://schemas.microsoft.com/office/drawing/2010/main">
        <mc:Choice Requires="a14">
          <p:sp>
            <p:nvSpPr>
              <p:cNvPr id="12" name="TextBox 11"/>
              <p:cNvSpPr txBox="1"/>
              <p:nvPr/>
            </p:nvSpPr>
            <p:spPr>
              <a:xfrm>
                <a:off x="8132958" y="4909616"/>
                <a:ext cx="1161472" cy="82490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𝑦</m:t>
                      </m:r>
                      <m:r>
                        <a:rPr lang="en-US" i="1">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m:rPr>
                                    <m:brk m:alnAt="7"/>
                                  </m:rPr>
                                  <a:rPr lang="en-US" i="1">
                                    <a:latin typeface="Cambria Math" panose="02040503050406030204" pitchFamily="18" charset="0"/>
                                  </a:rPr>
                                  <m:t>2</m:t>
                                </m:r>
                                <m:r>
                                  <a:rPr lang="en-US" i="1">
                                    <a:latin typeface="Cambria Math" panose="02040503050406030204" pitchFamily="18" charset="0"/>
                                  </a:rPr>
                                  <m:t>.0</m:t>
                                </m:r>
                              </m:e>
                            </m:mr>
                            <m:mr>
                              <m:e>
                                <m:r>
                                  <a:rPr lang="en-US" i="1">
                                    <a:latin typeface="Cambria Math" panose="02040503050406030204" pitchFamily="18" charset="0"/>
                                  </a:rPr>
                                  <m:t>1.0</m:t>
                                </m:r>
                              </m:e>
                            </m:mr>
                            <m:mr>
                              <m:e>
                                <m:r>
                                  <a:rPr lang="en-US" i="1">
                                    <a:latin typeface="Cambria Math" panose="02040503050406030204" pitchFamily="18" charset="0"/>
                                  </a:rPr>
                                  <m:t>0.1</m:t>
                                </m:r>
                              </m:e>
                            </m:mr>
                          </m:m>
                        </m:e>
                      </m:d>
                    </m:oMath>
                  </m:oMathPara>
                </a14:m>
                <a:endParaRPr lang="en-US" dirty="0"/>
              </a:p>
            </p:txBody>
          </p:sp>
        </mc:Choice>
        <mc:Fallback xmlns="">
          <p:sp>
            <p:nvSpPr>
              <p:cNvPr id="12" name="TextBox 11"/>
              <p:cNvSpPr txBox="1">
                <a:spLocks noRot="1" noChangeAspect="1" noMove="1" noResize="1" noEditPoints="1" noAdjustHandles="1" noChangeArrowheads="1" noChangeShapeType="1" noTextEdit="1"/>
              </p:cNvSpPr>
              <p:nvPr/>
            </p:nvSpPr>
            <p:spPr>
              <a:xfrm>
                <a:off x="8132958" y="4909616"/>
                <a:ext cx="1161472" cy="824906"/>
              </a:xfrm>
              <a:prstGeom prst="rect">
                <a:avLst/>
              </a:prstGeom>
              <a:blipFill>
                <a:blip r:embed="rId7"/>
                <a:stretch>
                  <a:fillRect/>
                </a:stretch>
              </a:blipFill>
            </p:spPr>
            <p:txBody>
              <a:bodyPr/>
              <a:lstStyle/>
              <a:p>
                <a:r>
                  <a:rPr lang="en-US">
                    <a:noFill/>
                  </a:rPr>
                  <a:t> </a:t>
                </a:r>
              </a:p>
            </p:txBody>
          </p:sp>
        </mc:Fallback>
      </mc:AlternateContent>
      <p:sp>
        <p:nvSpPr>
          <p:cNvPr id="4" name="Rectangle 3"/>
          <p:cNvSpPr/>
          <p:nvPr/>
        </p:nvSpPr>
        <p:spPr>
          <a:xfrm>
            <a:off x="769257" y="1821945"/>
            <a:ext cx="604653" cy="923330"/>
          </a:xfrm>
          <a:prstGeom prst="rect">
            <a:avLst/>
          </a:prstGeom>
          <a:noFill/>
        </p:spPr>
        <p:txBody>
          <a:bodyPr wrap="none" lIns="91440" tIns="45720" rIns="91440" bIns="45720">
            <a:spAutoFit/>
          </a:bodyPr>
          <a:lstStyle/>
          <a:p>
            <a:pPr algn="ctr"/>
            <a:r>
              <a:rPr lang="en-US" sz="5400" b="1" cap="none" spc="0" dirty="0" smtClean="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A</a:t>
            </a:r>
            <a:endParaRPr lang="en-US" sz="54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grpSp>
        <p:nvGrpSpPr>
          <p:cNvPr id="21" name="Group 20"/>
          <p:cNvGrpSpPr/>
          <p:nvPr/>
        </p:nvGrpSpPr>
        <p:grpSpPr>
          <a:xfrm>
            <a:off x="1429829" y="1579275"/>
            <a:ext cx="1029225" cy="1447881"/>
            <a:chOff x="2027907" y="2684737"/>
            <a:chExt cx="1029225" cy="1447881"/>
          </a:xfrm>
        </p:grpSpPr>
        <p:sp>
          <p:nvSpPr>
            <p:cNvPr id="6" name="TextBox 5"/>
            <p:cNvSpPr txBox="1"/>
            <p:nvPr/>
          </p:nvSpPr>
          <p:spPr>
            <a:xfrm>
              <a:off x="2359192" y="2684737"/>
              <a:ext cx="381836" cy="584775"/>
            </a:xfrm>
            <a:prstGeom prst="rect">
              <a:avLst/>
            </a:prstGeom>
            <a:noFill/>
          </p:spPr>
          <p:txBody>
            <a:bodyPr wrap="none" rtlCol="0">
              <a:spAutoFit/>
            </a:bodyPr>
            <a:lstStyle/>
            <a:p>
              <a:r>
                <a:rPr lang="en-US" sz="3200" dirty="0" smtClean="0">
                  <a:solidFill>
                    <a:schemeClr val="accent1"/>
                  </a:solidFill>
                </a:rPr>
                <a:t>a</a:t>
              </a:r>
              <a:endParaRPr lang="en-US" sz="3200" dirty="0">
                <a:solidFill>
                  <a:schemeClr val="accent1"/>
                </a:solidFill>
              </a:endParaRPr>
            </a:p>
          </p:txBody>
        </p:sp>
        <p:sp>
          <p:nvSpPr>
            <p:cNvPr id="8" name="TextBox 7"/>
            <p:cNvSpPr txBox="1"/>
            <p:nvPr/>
          </p:nvSpPr>
          <p:spPr>
            <a:xfrm>
              <a:off x="2656060" y="3120519"/>
              <a:ext cx="401072" cy="584775"/>
            </a:xfrm>
            <a:prstGeom prst="rect">
              <a:avLst/>
            </a:prstGeom>
            <a:noFill/>
          </p:spPr>
          <p:txBody>
            <a:bodyPr wrap="none" rtlCol="0">
              <a:spAutoFit/>
            </a:bodyPr>
            <a:lstStyle/>
            <a:p>
              <a:r>
                <a:rPr lang="en-US" sz="3200" dirty="0">
                  <a:solidFill>
                    <a:srgbClr val="C00000"/>
                  </a:solidFill>
                </a:rPr>
                <a:t>b</a:t>
              </a:r>
            </a:p>
          </p:txBody>
        </p:sp>
        <p:sp>
          <p:nvSpPr>
            <p:cNvPr id="9" name="TextBox 8"/>
            <p:cNvSpPr txBox="1"/>
            <p:nvPr/>
          </p:nvSpPr>
          <p:spPr>
            <a:xfrm>
              <a:off x="2359192" y="3547843"/>
              <a:ext cx="357790" cy="584775"/>
            </a:xfrm>
            <a:prstGeom prst="rect">
              <a:avLst/>
            </a:prstGeom>
            <a:noFill/>
          </p:spPr>
          <p:txBody>
            <a:bodyPr wrap="none" rtlCol="0">
              <a:spAutoFit/>
            </a:bodyPr>
            <a:lstStyle/>
            <a:p>
              <a:r>
                <a:rPr lang="en-US" sz="3200" dirty="0" smtClean="0">
                  <a:solidFill>
                    <a:schemeClr val="accent4"/>
                  </a:solidFill>
                </a:rPr>
                <a:t>c</a:t>
              </a:r>
              <a:endParaRPr lang="en-US" sz="3200" dirty="0">
                <a:solidFill>
                  <a:schemeClr val="accent4"/>
                </a:solidFill>
              </a:endParaRPr>
            </a:p>
          </p:txBody>
        </p:sp>
        <p:cxnSp>
          <p:nvCxnSpPr>
            <p:cNvPr id="13" name="Straight Arrow Connector 12"/>
            <p:cNvCxnSpPr/>
            <p:nvPr/>
          </p:nvCxnSpPr>
          <p:spPr>
            <a:xfrm flipV="1">
              <a:off x="2027907" y="3120519"/>
              <a:ext cx="331285" cy="29238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p:cNvCxnSpPr/>
            <p:nvPr/>
          </p:nvCxnSpPr>
          <p:spPr>
            <a:xfrm flipV="1">
              <a:off x="2036871" y="3404448"/>
              <a:ext cx="522203"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p:cNvCxnSpPr/>
            <p:nvPr/>
          </p:nvCxnSpPr>
          <p:spPr>
            <a:xfrm>
              <a:off x="2036871" y="3412906"/>
              <a:ext cx="363345" cy="29238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29" name="Group 28"/>
          <p:cNvGrpSpPr/>
          <p:nvPr/>
        </p:nvGrpSpPr>
        <p:grpSpPr>
          <a:xfrm>
            <a:off x="718651" y="1491823"/>
            <a:ext cx="2235355" cy="2059584"/>
            <a:chOff x="718651" y="1491823"/>
            <a:chExt cx="2235355" cy="2059584"/>
          </a:xfrm>
        </p:grpSpPr>
        <p:sp>
          <p:nvSpPr>
            <p:cNvPr id="19" name="TextBox 18"/>
            <p:cNvSpPr txBox="1"/>
            <p:nvPr/>
          </p:nvSpPr>
          <p:spPr>
            <a:xfrm>
              <a:off x="1019759" y="1491823"/>
              <a:ext cx="1934247" cy="369332"/>
            </a:xfrm>
            <a:prstGeom prst="rect">
              <a:avLst/>
            </a:prstGeom>
            <a:noFill/>
            <a:ln>
              <a:solidFill>
                <a:schemeClr val="tx1"/>
              </a:solidFill>
            </a:ln>
          </p:spPr>
          <p:txBody>
            <a:bodyPr wrap="none" rtlCol="0">
              <a:spAutoFit/>
            </a:bodyPr>
            <a:lstStyle/>
            <a:p>
              <a:r>
                <a:rPr lang="en-US" dirty="0" smtClean="0"/>
                <a:t>LINEAR CLASSIFIER</a:t>
              </a:r>
              <a:endParaRPr lang="en-US" dirty="0"/>
            </a:p>
          </p:txBody>
        </p:sp>
        <p:grpSp>
          <p:nvGrpSpPr>
            <p:cNvPr id="28" name="Group 27"/>
            <p:cNvGrpSpPr/>
            <p:nvPr/>
          </p:nvGrpSpPr>
          <p:grpSpPr>
            <a:xfrm>
              <a:off x="718651" y="2745275"/>
              <a:ext cx="1268232" cy="806132"/>
              <a:chOff x="718651" y="2745275"/>
              <a:chExt cx="1268232" cy="806132"/>
            </a:xfrm>
          </p:grpSpPr>
          <mc:AlternateContent xmlns:mc="http://schemas.openxmlformats.org/markup-compatibility/2006" xmlns:a14="http://schemas.microsoft.com/office/drawing/2010/main">
            <mc:Choice Requires="a14">
              <p:sp>
                <p:nvSpPr>
                  <p:cNvPr id="5" name="TextBox 4"/>
                  <p:cNvSpPr txBox="1"/>
                  <p:nvPr/>
                </p:nvSpPr>
                <p:spPr>
                  <a:xfrm>
                    <a:off x="718651" y="3274408"/>
                    <a:ext cx="12682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𝑊𝑋</m:t>
                          </m:r>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m:t>
                          </m:r>
                          <m:r>
                            <a:rPr lang="en-US" b="0" i="1" smtClean="0">
                              <a:latin typeface="Cambria Math" panose="02040503050406030204" pitchFamily="18" charset="0"/>
                            </a:rPr>
                            <m:t>𝑦</m:t>
                          </m:r>
                        </m:oMath>
                      </m:oMathPara>
                    </a14:m>
                    <a:endParaRPr lang="en-US" dirty="0"/>
                  </a:p>
                </p:txBody>
              </p:sp>
            </mc:Choice>
            <mc:Fallback xmlns="">
              <p:sp>
                <p:nvSpPr>
                  <p:cNvPr id="5" name="TextBox 4"/>
                  <p:cNvSpPr txBox="1">
                    <a:spLocks noRot="1" noChangeAspect="1" noMove="1" noResize="1" noEditPoints="1" noAdjustHandles="1" noChangeArrowheads="1" noChangeShapeType="1" noTextEdit="1"/>
                  </p:cNvSpPr>
                  <p:nvPr/>
                </p:nvSpPr>
                <p:spPr>
                  <a:xfrm>
                    <a:off x="718651" y="3274408"/>
                    <a:ext cx="1268232" cy="276999"/>
                  </a:xfrm>
                  <a:prstGeom prst="rect">
                    <a:avLst/>
                  </a:prstGeom>
                  <a:blipFill>
                    <a:blip r:embed="rId8"/>
                    <a:stretch>
                      <a:fillRect l="-4327" r="-3846" b="-23913"/>
                    </a:stretch>
                  </a:blipFill>
                </p:spPr>
                <p:txBody>
                  <a:bodyPr/>
                  <a:lstStyle/>
                  <a:p>
                    <a:r>
                      <a:rPr lang="en-US">
                        <a:noFill/>
                      </a:rPr>
                      <a:t> </a:t>
                    </a:r>
                  </a:p>
                </p:txBody>
              </p:sp>
            </mc:Fallback>
          </mc:AlternateContent>
          <p:cxnSp>
            <p:nvCxnSpPr>
              <p:cNvPr id="10" name="Straight Arrow Connector 9"/>
              <p:cNvCxnSpPr/>
              <p:nvPr/>
            </p:nvCxnSpPr>
            <p:spPr>
              <a:xfrm>
                <a:off x="1030067" y="2745275"/>
                <a:ext cx="17930" cy="52423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grpSp>
        <p:nvGrpSpPr>
          <p:cNvPr id="30" name="Group 29"/>
          <p:cNvGrpSpPr/>
          <p:nvPr/>
        </p:nvGrpSpPr>
        <p:grpSpPr>
          <a:xfrm>
            <a:off x="148455" y="3556303"/>
            <a:ext cx="1770482" cy="539359"/>
            <a:chOff x="148455" y="3556303"/>
            <a:chExt cx="1770482" cy="539359"/>
          </a:xfrm>
        </p:grpSpPr>
        <p:sp>
          <p:nvSpPr>
            <p:cNvPr id="24" name="TextBox 23"/>
            <p:cNvSpPr txBox="1"/>
            <p:nvPr/>
          </p:nvSpPr>
          <p:spPr>
            <a:xfrm>
              <a:off x="148455" y="3757108"/>
              <a:ext cx="859723" cy="338554"/>
            </a:xfrm>
            <a:prstGeom prst="rect">
              <a:avLst/>
            </a:prstGeom>
            <a:noFill/>
            <a:ln>
              <a:noFill/>
            </a:ln>
          </p:spPr>
          <p:txBody>
            <a:bodyPr wrap="none" rtlCol="0">
              <a:spAutoFit/>
            </a:bodyPr>
            <a:lstStyle/>
            <a:p>
              <a:r>
                <a:rPr lang="en-US" sz="1600" dirty="0" smtClean="0"/>
                <a:t>Weights</a:t>
              </a:r>
              <a:endParaRPr lang="en-US" sz="1600" dirty="0"/>
            </a:p>
          </p:txBody>
        </p:sp>
        <p:sp>
          <p:nvSpPr>
            <p:cNvPr id="25" name="TextBox 24"/>
            <p:cNvSpPr txBox="1"/>
            <p:nvPr/>
          </p:nvSpPr>
          <p:spPr>
            <a:xfrm>
              <a:off x="1214898" y="3757108"/>
              <a:ext cx="704039" cy="338554"/>
            </a:xfrm>
            <a:prstGeom prst="rect">
              <a:avLst/>
            </a:prstGeom>
            <a:noFill/>
            <a:ln>
              <a:noFill/>
            </a:ln>
          </p:spPr>
          <p:txBody>
            <a:bodyPr wrap="none" rtlCol="0">
              <a:spAutoFit/>
            </a:bodyPr>
            <a:lstStyle/>
            <a:p>
              <a:r>
                <a:rPr lang="en-US" sz="1600" dirty="0" smtClean="0"/>
                <a:t>Biases</a:t>
              </a:r>
              <a:endParaRPr lang="en-US" sz="1600" dirty="0"/>
            </a:p>
          </p:txBody>
        </p:sp>
        <p:cxnSp>
          <p:nvCxnSpPr>
            <p:cNvPr id="22" name="Straight Connector 21"/>
            <p:cNvCxnSpPr>
              <a:endCxn id="24" idx="0"/>
            </p:cNvCxnSpPr>
            <p:nvPr/>
          </p:nvCxnSpPr>
          <p:spPr>
            <a:xfrm flipH="1">
              <a:off x="578317" y="3556303"/>
              <a:ext cx="209871" cy="20080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a:endCxn id="25" idx="0"/>
            </p:cNvCxnSpPr>
            <p:nvPr/>
          </p:nvCxnSpPr>
          <p:spPr>
            <a:xfrm>
              <a:off x="1473147" y="3556303"/>
              <a:ext cx="93771" cy="20080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1" name="Oval 10"/>
          <p:cNvSpPr/>
          <p:nvPr/>
        </p:nvSpPr>
        <p:spPr>
          <a:xfrm>
            <a:off x="6534292" y="3808967"/>
            <a:ext cx="636494" cy="1100649"/>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a:stCxn id="11" idx="6"/>
          </p:cNvCxnSpPr>
          <p:nvPr/>
        </p:nvCxnSpPr>
        <p:spPr>
          <a:xfrm flipV="1">
            <a:off x="7170786" y="4324610"/>
            <a:ext cx="1833255" cy="3468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7057962" y="3476893"/>
            <a:ext cx="1688565" cy="646331"/>
          </a:xfrm>
          <a:prstGeom prst="rect">
            <a:avLst/>
          </a:prstGeom>
          <a:noFill/>
        </p:spPr>
        <p:txBody>
          <a:bodyPr wrap="square" rtlCol="0">
            <a:spAutoFit/>
          </a:bodyPr>
          <a:lstStyle/>
          <a:p>
            <a:pPr algn="ctr"/>
            <a:r>
              <a:rPr lang="en-US" b="1" dirty="0" smtClean="0">
                <a:solidFill>
                  <a:srgbClr val="FF0000"/>
                </a:solidFill>
              </a:rPr>
              <a:t>VALUES TO PROBABILITIES</a:t>
            </a:r>
            <a:endParaRPr lang="en-US" b="1" dirty="0">
              <a:solidFill>
                <a:srgbClr val="FF0000"/>
              </a:solidFill>
            </a:endParaRPr>
          </a:p>
        </p:txBody>
      </p:sp>
      <p:grpSp>
        <p:nvGrpSpPr>
          <p:cNvPr id="65" name="Group 64"/>
          <p:cNvGrpSpPr/>
          <p:nvPr/>
        </p:nvGrpSpPr>
        <p:grpSpPr>
          <a:xfrm>
            <a:off x="3687544" y="680145"/>
            <a:ext cx="3211649" cy="2818963"/>
            <a:chOff x="3687544" y="680145"/>
            <a:chExt cx="3211649" cy="2818963"/>
          </a:xfrm>
        </p:grpSpPr>
        <p:grpSp>
          <p:nvGrpSpPr>
            <p:cNvPr id="1040" name="Group 1039"/>
            <p:cNvGrpSpPr/>
            <p:nvPr/>
          </p:nvGrpSpPr>
          <p:grpSpPr>
            <a:xfrm>
              <a:off x="4068836" y="1052807"/>
              <a:ext cx="2246565" cy="2446301"/>
              <a:chOff x="3661875" y="1210404"/>
              <a:chExt cx="2246565" cy="2446301"/>
            </a:xfrm>
          </p:grpSpPr>
          <mc:AlternateContent xmlns:mc="http://schemas.openxmlformats.org/markup-compatibility/2006">
            <mc:Choice xmlns:a14="http://schemas.microsoft.com/office/drawing/2010/main" Requires="a14">
              <p:sp>
                <p:nvSpPr>
                  <p:cNvPr id="18" name="Oval 17"/>
                  <p:cNvSpPr/>
                  <p:nvPr/>
                </p:nvSpPr>
                <p:spPr>
                  <a:xfrm>
                    <a:off x="3661875" y="1273377"/>
                    <a:ext cx="340934" cy="340934"/>
                  </a:xfrm>
                  <a:prstGeom prst="ellipse">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200" b="0" i="1" smtClean="0">
                              <a:solidFill>
                                <a:schemeClr val="tx1"/>
                              </a:solidFill>
                              <a:latin typeface="Cambria Math" panose="02040503050406030204" pitchFamily="18" charset="0"/>
                            </a:rPr>
                            <m:t>𝑏</m:t>
                          </m:r>
                        </m:oMath>
                      </m:oMathPara>
                    </a14:m>
                    <a:endParaRPr lang="en-US" sz="1200" dirty="0">
                      <a:solidFill>
                        <a:schemeClr val="tx1"/>
                      </a:solidFill>
                    </a:endParaRPr>
                  </a:p>
                </p:txBody>
              </p:sp>
            </mc:Choice>
            <mc:Fallback>
              <p:sp>
                <p:nvSpPr>
                  <p:cNvPr id="18" name="Oval 17"/>
                  <p:cNvSpPr>
                    <a:spLocks noRot="1" noChangeAspect="1" noMove="1" noResize="1" noEditPoints="1" noAdjustHandles="1" noChangeArrowheads="1" noChangeShapeType="1" noTextEdit="1"/>
                  </p:cNvSpPr>
                  <p:nvPr/>
                </p:nvSpPr>
                <p:spPr>
                  <a:xfrm>
                    <a:off x="3661875" y="1273377"/>
                    <a:ext cx="340934" cy="340934"/>
                  </a:xfrm>
                  <a:prstGeom prst="ellipse">
                    <a:avLst/>
                  </a:prstGeom>
                  <a:blipFill>
                    <a:blip r:embed="rId9"/>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1" name="Oval 30"/>
                  <p:cNvSpPr/>
                  <p:nvPr/>
                </p:nvSpPr>
                <p:spPr>
                  <a:xfrm>
                    <a:off x="3669789" y="1832711"/>
                    <a:ext cx="340934" cy="340934"/>
                  </a:xfrm>
                  <a:prstGeom prst="ellipse">
                    <a:avLst/>
                  </a:prstGeom>
                  <a:solidFill>
                    <a:srgbClr val="AFDD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200" b="0" i="1" smtClean="0">
                                  <a:solidFill>
                                    <a:schemeClr val="tx1"/>
                                  </a:solidFill>
                                  <a:latin typeface="Cambria Math" panose="02040503050406030204" pitchFamily="18" charset="0"/>
                                </a:rPr>
                              </m:ctrlPr>
                            </m:sSubPr>
                            <m:e>
                              <m:r>
                                <a:rPr lang="en-US" sz="1200" b="0" i="1" smtClean="0">
                                  <a:solidFill>
                                    <a:schemeClr val="tx1"/>
                                  </a:solidFill>
                                  <a:latin typeface="Cambria Math" panose="02040503050406030204" pitchFamily="18" charset="0"/>
                                </a:rPr>
                                <m:t>𝑋</m:t>
                              </m:r>
                            </m:e>
                            <m:sub>
                              <m:r>
                                <a:rPr lang="en-US" sz="1200" b="0" i="1" smtClean="0">
                                  <a:solidFill>
                                    <a:schemeClr val="tx1"/>
                                  </a:solidFill>
                                  <a:latin typeface="Cambria Math" panose="02040503050406030204" pitchFamily="18" charset="0"/>
                                </a:rPr>
                                <m:t>1</m:t>
                              </m:r>
                            </m:sub>
                          </m:sSub>
                        </m:oMath>
                      </m:oMathPara>
                    </a14:m>
                    <a:endParaRPr lang="en-US" sz="1200" dirty="0">
                      <a:solidFill>
                        <a:schemeClr val="tx1"/>
                      </a:solidFill>
                    </a:endParaRPr>
                  </a:p>
                </p:txBody>
              </p:sp>
            </mc:Choice>
            <mc:Fallback>
              <p:sp>
                <p:nvSpPr>
                  <p:cNvPr id="31" name="Oval 30"/>
                  <p:cNvSpPr>
                    <a:spLocks noRot="1" noChangeAspect="1" noMove="1" noResize="1" noEditPoints="1" noAdjustHandles="1" noChangeArrowheads="1" noChangeShapeType="1" noTextEdit="1"/>
                  </p:cNvSpPr>
                  <p:nvPr/>
                </p:nvSpPr>
                <p:spPr>
                  <a:xfrm>
                    <a:off x="3669789" y="1832711"/>
                    <a:ext cx="340934" cy="340934"/>
                  </a:xfrm>
                  <a:prstGeom prst="ellipse">
                    <a:avLst/>
                  </a:prstGeom>
                  <a:blipFill>
                    <a:blip r:embed="rId10"/>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2" name="Oval 31"/>
                  <p:cNvSpPr/>
                  <p:nvPr/>
                </p:nvSpPr>
                <p:spPr>
                  <a:xfrm>
                    <a:off x="3665833" y="2336948"/>
                    <a:ext cx="340934" cy="340934"/>
                  </a:xfrm>
                  <a:prstGeom prst="ellipse">
                    <a:avLst/>
                  </a:prstGeom>
                  <a:solidFill>
                    <a:srgbClr val="AFDD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200" b="0" i="1" smtClean="0">
                                  <a:solidFill>
                                    <a:schemeClr val="tx1"/>
                                  </a:solidFill>
                                  <a:latin typeface="Cambria Math" panose="02040503050406030204" pitchFamily="18" charset="0"/>
                                </a:rPr>
                              </m:ctrlPr>
                            </m:sSubPr>
                            <m:e>
                              <m:r>
                                <a:rPr lang="en-US" sz="1200" b="0" i="1" smtClean="0">
                                  <a:solidFill>
                                    <a:schemeClr val="tx1"/>
                                  </a:solidFill>
                                  <a:latin typeface="Cambria Math" panose="02040503050406030204" pitchFamily="18" charset="0"/>
                                </a:rPr>
                                <m:t>𝑋</m:t>
                              </m:r>
                            </m:e>
                            <m:sub>
                              <m:r>
                                <a:rPr lang="en-US" sz="1200" b="0" i="1" smtClean="0">
                                  <a:solidFill>
                                    <a:schemeClr val="tx1"/>
                                  </a:solidFill>
                                  <a:latin typeface="Cambria Math" panose="02040503050406030204" pitchFamily="18" charset="0"/>
                                </a:rPr>
                                <m:t>2</m:t>
                              </m:r>
                            </m:sub>
                          </m:sSub>
                        </m:oMath>
                      </m:oMathPara>
                    </a14:m>
                    <a:endParaRPr lang="en-US" sz="1200" dirty="0">
                      <a:solidFill>
                        <a:schemeClr val="tx1"/>
                      </a:solidFill>
                    </a:endParaRPr>
                  </a:p>
                </p:txBody>
              </p:sp>
            </mc:Choice>
            <mc:Fallback>
              <p:sp>
                <p:nvSpPr>
                  <p:cNvPr id="32" name="Oval 31"/>
                  <p:cNvSpPr>
                    <a:spLocks noRot="1" noChangeAspect="1" noMove="1" noResize="1" noEditPoints="1" noAdjustHandles="1" noChangeArrowheads="1" noChangeShapeType="1" noTextEdit="1"/>
                  </p:cNvSpPr>
                  <p:nvPr/>
                </p:nvSpPr>
                <p:spPr>
                  <a:xfrm>
                    <a:off x="3665833" y="2336948"/>
                    <a:ext cx="340934" cy="340934"/>
                  </a:xfrm>
                  <a:prstGeom prst="ellipse">
                    <a:avLst/>
                  </a:prstGeom>
                  <a:blipFill>
                    <a:blip r:embed="rId11"/>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3" name="Oval 32"/>
                  <p:cNvSpPr/>
                  <p:nvPr/>
                </p:nvSpPr>
                <p:spPr>
                  <a:xfrm>
                    <a:off x="3661877" y="3315771"/>
                    <a:ext cx="340934" cy="340934"/>
                  </a:xfrm>
                  <a:prstGeom prst="ellipse">
                    <a:avLst/>
                  </a:prstGeom>
                  <a:solidFill>
                    <a:srgbClr val="AFDD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200" b="0" i="1" smtClean="0">
                                  <a:solidFill>
                                    <a:schemeClr val="tx1"/>
                                  </a:solidFill>
                                  <a:latin typeface="Cambria Math" panose="02040503050406030204" pitchFamily="18" charset="0"/>
                                </a:rPr>
                              </m:ctrlPr>
                            </m:sSubPr>
                            <m:e>
                              <m:r>
                                <a:rPr lang="en-US" sz="1200" b="0" i="1" smtClean="0">
                                  <a:solidFill>
                                    <a:schemeClr val="tx1"/>
                                  </a:solidFill>
                                  <a:latin typeface="Cambria Math" panose="02040503050406030204" pitchFamily="18" charset="0"/>
                                </a:rPr>
                                <m:t>𝑋</m:t>
                              </m:r>
                            </m:e>
                            <m:sub>
                              <m:r>
                                <a:rPr lang="en-US" sz="1200" b="0" i="1" smtClean="0">
                                  <a:solidFill>
                                    <a:schemeClr val="tx1"/>
                                  </a:solidFill>
                                  <a:latin typeface="Cambria Math" panose="02040503050406030204" pitchFamily="18" charset="0"/>
                                </a:rPr>
                                <m:t>𝑛</m:t>
                              </m:r>
                            </m:sub>
                          </m:sSub>
                        </m:oMath>
                      </m:oMathPara>
                    </a14:m>
                    <a:endParaRPr lang="en-US" sz="1200" dirty="0">
                      <a:solidFill>
                        <a:schemeClr val="tx1"/>
                      </a:solidFill>
                    </a:endParaRPr>
                  </a:p>
                </p:txBody>
              </p:sp>
            </mc:Choice>
            <mc:Fallback>
              <p:sp>
                <p:nvSpPr>
                  <p:cNvPr id="33" name="Oval 32"/>
                  <p:cNvSpPr>
                    <a:spLocks noRot="1" noChangeAspect="1" noMove="1" noResize="1" noEditPoints="1" noAdjustHandles="1" noChangeArrowheads="1" noChangeShapeType="1" noTextEdit="1"/>
                  </p:cNvSpPr>
                  <p:nvPr/>
                </p:nvSpPr>
                <p:spPr>
                  <a:xfrm>
                    <a:off x="3661877" y="3315771"/>
                    <a:ext cx="340934" cy="340934"/>
                  </a:xfrm>
                  <a:prstGeom prst="ellipse">
                    <a:avLst/>
                  </a:prstGeom>
                  <a:blipFill>
                    <a:blip r:embed="rId12"/>
                    <a:stretch>
                      <a:fillRect/>
                    </a:stretch>
                  </a:blipFill>
                  <a:ln>
                    <a:solidFill>
                      <a:schemeClr val="tx1"/>
                    </a:solidFill>
                  </a:ln>
                </p:spPr>
                <p:txBody>
                  <a:bodyPr/>
                  <a:lstStyle/>
                  <a:p>
                    <a:r>
                      <a:rPr lang="en-US">
                        <a:noFill/>
                      </a:rPr>
                      <a:t> </a:t>
                    </a:r>
                  </a:p>
                </p:txBody>
              </p:sp>
            </mc:Fallback>
          </mc:AlternateContent>
          <p:sp>
            <p:nvSpPr>
              <p:cNvPr id="20" name="Oval 19"/>
              <p:cNvSpPr/>
              <p:nvPr/>
            </p:nvSpPr>
            <p:spPr>
              <a:xfrm>
                <a:off x="3809484" y="2984533"/>
                <a:ext cx="45719" cy="4571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5" name="Oval 34"/>
              <p:cNvSpPr/>
              <p:nvPr/>
            </p:nvSpPr>
            <p:spPr>
              <a:xfrm>
                <a:off x="3809483" y="3109429"/>
                <a:ext cx="45719" cy="4571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36" name="Oval 35"/>
                  <p:cNvSpPr/>
                  <p:nvPr/>
                </p:nvSpPr>
                <p:spPr>
                  <a:xfrm>
                    <a:off x="5567506" y="2140406"/>
                    <a:ext cx="340934" cy="340934"/>
                  </a:xfrm>
                  <a:prstGeom prst="ellipse">
                    <a:avLst/>
                  </a:prstGeom>
                  <a:solidFill>
                    <a:srgbClr val="FA8A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200" b="0" i="1" smtClean="0">
                                  <a:solidFill>
                                    <a:schemeClr val="tx1"/>
                                  </a:solidFill>
                                  <a:latin typeface="Cambria Math" panose="02040503050406030204" pitchFamily="18" charset="0"/>
                                </a:rPr>
                              </m:ctrlPr>
                            </m:sSubPr>
                            <m:e>
                              <m:r>
                                <a:rPr lang="en-US" sz="1200" b="0" i="1" smtClean="0">
                                  <a:solidFill>
                                    <a:schemeClr val="tx1"/>
                                  </a:solidFill>
                                  <a:latin typeface="Cambria Math" panose="02040503050406030204" pitchFamily="18" charset="0"/>
                                </a:rPr>
                                <m:t>𝑦</m:t>
                              </m:r>
                            </m:e>
                            <m:sub>
                              <m:r>
                                <a:rPr lang="en-US" sz="1200" b="0" i="1" smtClean="0">
                                  <a:solidFill>
                                    <a:schemeClr val="tx1"/>
                                  </a:solidFill>
                                  <a:latin typeface="Cambria Math" panose="02040503050406030204" pitchFamily="18" charset="0"/>
                                </a:rPr>
                                <m:t>1</m:t>
                              </m:r>
                            </m:sub>
                          </m:sSub>
                        </m:oMath>
                      </m:oMathPara>
                    </a14:m>
                    <a:endParaRPr lang="en-US" sz="1200" dirty="0">
                      <a:solidFill>
                        <a:schemeClr val="tx1"/>
                      </a:solidFill>
                    </a:endParaRPr>
                  </a:p>
                </p:txBody>
              </p:sp>
            </mc:Choice>
            <mc:Fallback>
              <p:sp>
                <p:nvSpPr>
                  <p:cNvPr id="36" name="Oval 35"/>
                  <p:cNvSpPr>
                    <a:spLocks noRot="1" noChangeAspect="1" noMove="1" noResize="1" noEditPoints="1" noAdjustHandles="1" noChangeArrowheads="1" noChangeShapeType="1" noTextEdit="1"/>
                  </p:cNvSpPr>
                  <p:nvPr/>
                </p:nvSpPr>
                <p:spPr>
                  <a:xfrm>
                    <a:off x="5567506" y="2140406"/>
                    <a:ext cx="340934" cy="340934"/>
                  </a:xfrm>
                  <a:prstGeom prst="ellipse">
                    <a:avLst/>
                  </a:prstGeom>
                  <a:blipFill>
                    <a:blip r:embed="rId13"/>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7" name="Oval 36"/>
                  <p:cNvSpPr/>
                  <p:nvPr/>
                </p:nvSpPr>
                <p:spPr>
                  <a:xfrm>
                    <a:off x="5567506" y="2652971"/>
                    <a:ext cx="340934" cy="340934"/>
                  </a:xfrm>
                  <a:prstGeom prst="ellipse">
                    <a:avLst/>
                  </a:prstGeom>
                  <a:solidFill>
                    <a:srgbClr val="FA8A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200" b="0" i="1" smtClean="0">
                                  <a:solidFill>
                                    <a:schemeClr val="tx1"/>
                                  </a:solidFill>
                                  <a:latin typeface="Cambria Math" panose="02040503050406030204" pitchFamily="18" charset="0"/>
                                </a:rPr>
                              </m:ctrlPr>
                            </m:sSubPr>
                            <m:e>
                              <m:r>
                                <a:rPr lang="en-US" sz="1200" b="0" i="1" smtClean="0">
                                  <a:solidFill>
                                    <a:schemeClr val="tx1"/>
                                  </a:solidFill>
                                  <a:latin typeface="Cambria Math" panose="02040503050406030204" pitchFamily="18" charset="0"/>
                                </a:rPr>
                                <m:t>𝑦</m:t>
                              </m:r>
                            </m:e>
                            <m:sub>
                              <m:r>
                                <a:rPr lang="en-US" sz="1200" b="0" i="1" smtClean="0">
                                  <a:solidFill>
                                    <a:schemeClr val="tx1"/>
                                  </a:solidFill>
                                  <a:latin typeface="Cambria Math" panose="02040503050406030204" pitchFamily="18" charset="0"/>
                                </a:rPr>
                                <m:t>2</m:t>
                              </m:r>
                            </m:sub>
                          </m:sSub>
                        </m:oMath>
                      </m:oMathPara>
                    </a14:m>
                    <a:endParaRPr lang="en-US" sz="1200" dirty="0">
                      <a:solidFill>
                        <a:schemeClr val="tx1"/>
                      </a:solidFill>
                    </a:endParaRPr>
                  </a:p>
                </p:txBody>
              </p:sp>
            </mc:Choice>
            <mc:Fallback>
              <p:sp>
                <p:nvSpPr>
                  <p:cNvPr id="37" name="Oval 36"/>
                  <p:cNvSpPr>
                    <a:spLocks noRot="1" noChangeAspect="1" noMove="1" noResize="1" noEditPoints="1" noAdjustHandles="1" noChangeArrowheads="1" noChangeShapeType="1" noTextEdit="1"/>
                  </p:cNvSpPr>
                  <p:nvPr/>
                </p:nvSpPr>
                <p:spPr>
                  <a:xfrm>
                    <a:off x="5567506" y="2652971"/>
                    <a:ext cx="340934" cy="340934"/>
                  </a:xfrm>
                  <a:prstGeom prst="ellipse">
                    <a:avLst/>
                  </a:prstGeom>
                  <a:blipFill>
                    <a:blip r:embed="rId14"/>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8" name="Oval 37"/>
                  <p:cNvSpPr/>
                  <p:nvPr/>
                </p:nvSpPr>
                <p:spPr>
                  <a:xfrm>
                    <a:off x="5567506" y="3165536"/>
                    <a:ext cx="340934" cy="340934"/>
                  </a:xfrm>
                  <a:prstGeom prst="ellipse">
                    <a:avLst/>
                  </a:prstGeom>
                  <a:solidFill>
                    <a:srgbClr val="FA8A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200" b="0" i="1" smtClean="0">
                                  <a:solidFill>
                                    <a:schemeClr val="tx1"/>
                                  </a:solidFill>
                                  <a:latin typeface="Cambria Math" panose="02040503050406030204" pitchFamily="18" charset="0"/>
                                </a:rPr>
                              </m:ctrlPr>
                            </m:sSubPr>
                            <m:e>
                              <m:r>
                                <a:rPr lang="en-US" sz="1200" b="0" i="1" smtClean="0">
                                  <a:solidFill>
                                    <a:schemeClr val="tx1"/>
                                  </a:solidFill>
                                  <a:latin typeface="Cambria Math" panose="02040503050406030204" pitchFamily="18" charset="0"/>
                                </a:rPr>
                                <m:t>𝑦</m:t>
                              </m:r>
                            </m:e>
                            <m:sub>
                              <m:r>
                                <a:rPr lang="en-US" sz="1200" b="0" i="1" smtClean="0">
                                  <a:solidFill>
                                    <a:schemeClr val="tx1"/>
                                  </a:solidFill>
                                  <a:latin typeface="Cambria Math" panose="02040503050406030204" pitchFamily="18" charset="0"/>
                                </a:rPr>
                                <m:t>3</m:t>
                              </m:r>
                            </m:sub>
                          </m:sSub>
                        </m:oMath>
                      </m:oMathPara>
                    </a14:m>
                    <a:endParaRPr lang="en-US" sz="1200" dirty="0">
                      <a:solidFill>
                        <a:schemeClr val="tx1"/>
                      </a:solidFill>
                    </a:endParaRPr>
                  </a:p>
                </p:txBody>
              </p:sp>
            </mc:Choice>
            <mc:Fallback>
              <p:sp>
                <p:nvSpPr>
                  <p:cNvPr id="38" name="Oval 37"/>
                  <p:cNvSpPr>
                    <a:spLocks noRot="1" noChangeAspect="1" noMove="1" noResize="1" noEditPoints="1" noAdjustHandles="1" noChangeArrowheads="1" noChangeShapeType="1" noTextEdit="1"/>
                  </p:cNvSpPr>
                  <p:nvPr/>
                </p:nvSpPr>
                <p:spPr>
                  <a:xfrm>
                    <a:off x="5567506" y="3165536"/>
                    <a:ext cx="340934" cy="340934"/>
                  </a:xfrm>
                  <a:prstGeom prst="ellipse">
                    <a:avLst/>
                  </a:prstGeom>
                  <a:blipFill>
                    <a:blip r:embed="rId15"/>
                    <a:stretch>
                      <a:fillRect/>
                    </a:stretch>
                  </a:blipFill>
                  <a:ln>
                    <a:solidFill>
                      <a:schemeClr val="tx1"/>
                    </a:solidFill>
                  </a:ln>
                </p:spPr>
                <p:txBody>
                  <a:bodyPr/>
                  <a:lstStyle/>
                  <a:p>
                    <a:r>
                      <a:rPr lang="en-US">
                        <a:noFill/>
                      </a:rPr>
                      <a:t> </a:t>
                    </a:r>
                  </a:p>
                </p:txBody>
              </p:sp>
            </mc:Fallback>
          </mc:AlternateContent>
          <p:cxnSp>
            <p:nvCxnSpPr>
              <p:cNvPr id="39" name="Straight Connector 38"/>
              <p:cNvCxnSpPr>
                <a:stCxn id="31" idx="6"/>
                <a:endCxn id="36" idx="2"/>
              </p:cNvCxnSpPr>
              <p:nvPr/>
            </p:nvCxnSpPr>
            <p:spPr>
              <a:xfrm>
                <a:off x="4010723" y="2003178"/>
                <a:ext cx="1556783" cy="307695"/>
              </a:xfrm>
              <a:prstGeom prst="line">
                <a:avLst/>
              </a:prstGeom>
            </p:spPr>
            <p:style>
              <a:lnRef idx="1">
                <a:schemeClr val="dk1"/>
              </a:lnRef>
              <a:fillRef idx="0">
                <a:schemeClr val="dk1"/>
              </a:fillRef>
              <a:effectRef idx="0">
                <a:schemeClr val="dk1"/>
              </a:effectRef>
              <a:fontRef idx="minor">
                <a:schemeClr val="tx1"/>
              </a:fontRef>
            </p:style>
          </p:cxnSp>
          <p:cxnSp>
            <p:nvCxnSpPr>
              <p:cNvPr id="41" name="Straight Connector 40"/>
              <p:cNvCxnSpPr>
                <a:stCxn id="31" idx="6"/>
                <a:endCxn id="37" idx="2"/>
              </p:cNvCxnSpPr>
              <p:nvPr/>
            </p:nvCxnSpPr>
            <p:spPr>
              <a:xfrm>
                <a:off x="4010723" y="2003178"/>
                <a:ext cx="1556783" cy="820260"/>
              </a:xfrm>
              <a:prstGeom prst="line">
                <a:avLst/>
              </a:prstGeom>
            </p:spPr>
            <p:style>
              <a:lnRef idx="1">
                <a:schemeClr val="dk1"/>
              </a:lnRef>
              <a:fillRef idx="0">
                <a:schemeClr val="dk1"/>
              </a:fillRef>
              <a:effectRef idx="0">
                <a:schemeClr val="dk1"/>
              </a:effectRef>
              <a:fontRef idx="minor">
                <a:schemeClr val="tx1"/>
              </a:fontRef>
            </p:style>
          </p:cxnSp>
          <p:cxnSp>
            <p:nvCxnSpPr>
              <p:cNvPr id="43" name="Straight Connector 42"/>
              <p:cNvCxnSpPr>
                <a:stCxn id="31" idx="6"/>
                <a:endCxn id="38" idx="2"/>
              </p:cNvCxnSpPr>
              <p:nvPr/>
            </p:nvCxnSpPr>
            <p:spPr>
              <a:xfrm>
                <a:off x="4010723" y="2003178"/>
                <a:ext cx="1556783" cy="1332825"/>
              </a:xfrm>
              <a:prstGeom prst="line">
                <a:avLst/>
              </a:prstGeom>
            </p:spPr>
            <p:style>
              <a:lnRef idx="1">
                <a:schemeClr val="dk1"/>
              </a:lnRef>
              <a:fillRef idx="0">
                <a:schemeClr val="dk1"/>
              </a:fillRef>
              <a:effectRef idx="0">
                <a:schemeClr val="dk1"/>
              </a:effectRef>
              <a:fontRef idx="minor">
                <a:schemeClr val="tx1"/>
              </a:fontRef>
            </p:style>
          </p:cxnSp>
          <p:cxnSp>
            <p:nvCxnSpPr>
              <p:cNvPr id="45" name="Straight Connector 44"/>
              <p:cNvCxnSpPr>
                <a:stCxn id="32" idx="6"/>
                <a:endCxn id="36" idx="2"/>
              </p:cNvCxnSpPr>
              <p:nvPr/>
            </p:nvCxnSpPr>
            <p:spPr>
              <a:xfrm flipV="1">
                <a:off x="4006767" y="2310873"/>
                <a:ext cx="1560739" cy="196542"/>
              </a:xfrm>
              <a:prstGeom prst="line">
                <a:avLst/>
              </a:prstGeom>
            </p:spPr>
            <p:style>
              <a:lnRef idx="1">
                <a:schemeClr val="dk1"/>
              </a:lnRef>
              <a:fillRef idx="0">
                <a:schemeClr val="dk1"/>
              </a:fillRef>
              <a:effectRef idx="0">
                <a:schemeClr val="dk1"/>
              </a:effectRef>
              <a:fontRef idx="minor">
                <a:schemeClr val="tx1"/>
              </a:fontRef>
            </p:style>
          </p:cxnSp>
          <p:cxnSp>
            <p:nvCxnSpPr>
              <p:cNvPr id="47" name="Straight Connector 46"/>
              <p:cNvCxnSpPr>
                <a:stCxn id="32" idx="6"/>
                <a:endCxn id="37" idx="2"/>
              </p:cNvCxnSpPr>
              <p:nvPr/>
            </p:nvCxnSpPr>
            <p:spPr>
              <a:xfrm>
                <a:off x="4006767" y="2507415"/>
                <a:ext cx="1560739" cy="316023"/>
              </a:xfrm>
              <a:prstGeom prst="line">
                <a:avLst/>
              </a:prstGeom>
            </p:spPr>
            <p:style>
              <a:lnRef idx="1">
                <a:schemeClr val="dk1"/>
              </a:lnRef>
              <a:fillRef idx="0">
                <a:schemeClr val="dk1"/>
              </a:fillRef>
              <a:effectRef idx="0">
                <a:schemeClr val="dk1"/>
              </a:effectRef>
              <a:fontRef idx="minor">
                <a:schemeClr val="tx1"/>
              </a:fontRef>
            </p:style>
          </p:cxnSp>
          <p:cxnSp>
            <p:nvCxnSpPr>
              <p:cNvPr id="49" name="Straight Connector 48"/>
              <p:cNvCxnSpPr>
                <a:stCxn id="32" idx="6"/>
                <a:endCxn id="38" idx="2"/>
              </p:cNvCxnSpPr>
              <p:nvPr/>
            </p:nvCxnSpPr>
            <p:spPr>
              <a:xfrm>
                <a:off x="4006767" y="2507415"/>
                <a:ext cx="1560739" cy="828588"/>
              </a:xfrm>
              <a:prstGeom prst="line">
                <a:avLst/>
              </a:prstGeom>
            </p:spPr>
            <p:style>
              <a:lnRef idx="1">
                <a:schemeClr val="dk1"/>
              </a:lnRef>
              <a:fillRef idx="0">
                <a:schemeClr val="dk1"/>
              </a:fillRef>
              <a:effectRef idx="0">
                <a:schemeClr val="dk1"/>
              </a:effectRef>
              <a:fontRef idx="minor">
                <a:schemeClr val="tx1"/>
              </a:fontRef>
            </p:style>
          </p:cxnSp>
          <p:cxnSp>
            <p:nvCxnSpPr>
              <p:cNvPr id="51" name="Straight Connector 50"/>
              <p:cNvCxnSpPr>
                <a:stCxn id="33" idx="6"/>
                <a:endCxn id="36" idx="2"/>
              </p:cNvCxnSpPr>
              <p:nvPr/>
            </p:nvCxnSpPr>
            <p:spPr>
              <a:xfrm flipV="1">
                <a:off x="4002811" y="2310873"/>
                <a:ext cx="1564695" cy="1175365"/>
              </a:xfrm>
              <a:prstGeom prst="line">
                <a:avLst/>
              </a:prstGeom>
            </p:spPr>
            <p:style>
              <a:lnRef idx="1">
                <a:schemeClr val="dk1"/>
              </a:lnRef>
              <a:fillRef idx="0">
                <a:schemeClr val="dk1"/>
              </a:fillRef>
              <a:effectRef idx="0">
                <a:schemeClr val="dk1"/>
              </a:effectRef>
              <a:fontRef idx="minor">
                <a:schemeClr val="tx1"/>
              </a:fontRef>
            </p:style>
          </p:cxnSp>
          <p:cxnSp>
            <p:nvCxnSpPr>
              <p:cNvPr id="53" name="Straight Connector 52"/>
              <p:cNvCxnSpPr>
                <a:stCxn id="33" idx="6"/>
                <a:endCxn id="37" idx="2"/>
              </p:cNvCxnSpPr>
              <p:nvPr/>
            </p:nvCxnSpPr>
            <p:spPr>
              <a:xfrm flipV="1">
                <a:off x="4002811" y="2823438"/>
                <a:ext cx="1564695" cy="662800"/>
              </a:xfrm>
              <a:prstGeom prst="line">
                <a:avLst/>
              </a:prstGeom>
            </p:spPr>
            <p:style>
              <a:lnRef idx="1">
                <a:schemeClr val="dk1"/>
              </a:lnRef>
              <a:fillRef idx="0">
                <a:schemeClr val="dk1"/>
              </a:fillRef>
              <a:effectRef idx="0">
                <a:schemeClr val="dk1"/>
              </a:effectRef>
              <a:fontRef idx="minor">
                <a:schemeClr val="tx1"/>
              </a:fontRef>
            </p:style>
          </p:cxnSp>
          <p:cxnSp>
            <p:nvCxnSpPr>
              <p:cNvPr id="55" name="Straight Connector 54"/>
              <p:cNvCxnSpPr>
                <a:stCxn id="33" idx="6"/>
                <a:endCxn id="38" idx="2"/>
              </p:cNvCxnSpPr>
              <p:nvPr/>
            </p:nvCxnSpPr>
            <p:spPr>
              <a:xfrm flipV="1">
                <a:off x="4002811" y="3336003"/>
                <a:ext cx="1564695" cy="150235"/>
              </a:xfrm>
              <a:prstGeom prst="line">
                <a:avLst/>
              </a:prstGeom>
            </p:spPr>
            <p:style>
              <a:lnRef idx="1">
                <a:schemeClr val="dk1"/>
              </a:lnRef>
              <a:fillRef idx="0">
                <a:schemeClr val="dk1"/>
              </a:fillRef>
              <a:effectRef idx="0">
                <a:schemeClr val="dk1"/>
              </a:effectRef>
              <a:fontRef idx="minor">
                <a:schemeClr val="tx1"/>
              </a:fontRef>
            </p:style>
          </p:cxnSp>
          <mc:AlternateContent xmlns:mc="http://schemas.openxmlformats.org/markup-compatibility/2006">
            <mc:Choice xmlns:a14="http://schemas.microsoft.com/office/drawing/2010/main" Requires="a14">
              <p:sp>
                <p:nvSpPr>
                  <p:cNvPr id="57" name="TextBox 56"/>
                  <p:cNvSpPr txBox="1"/>
                  <p:nvPr/>
                </p:nvSpPr>
                <p:spPr>
                  <a:xfrm>
                    <a:off x="3985893" y="1787707"/>
                    <a:ext cx="479618" cy="276999"/>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sz="1200" b="0" i="1" smtClean="0">
                                  <a:solidFill>
                                    <a:srgbClr val="C00000"/>
                                  </a:solidFill>
                                  <a:latin typeface="Cambria Math" panose="02040503050406030204" pitchFamily="18" charset="0"/>
                                </a:rPr>
                              </m:ctrlPr>
                            </m:sSubPr>
                            <m:e>
                              <m:r>
                                <a:rPr lang="en-US" sz="1200" b="0" i="1" smtClean="0">
                                  <a:solidFill>
                                    <a:srgbClr val="C00000"/>
                                  </a:solidFill>
                                  <a:latin typeface="Cambria Math" panose="02040503050406030204" pitchFamily="18" charset="0"/>
                                </a:rPr>
                                <m:t>𝑊</m:t>
                              </m:r>
                            </m:e>
                            <m:sub>
                              <m:r>
                                <a:rPr lang="en-US" sz="1200" b="0" i="1" smtClean="0">
                                  <a:solidFill>
                                    <a:srgbClr val="C00000"/>
                                  </a:solidFill>
                                  <a:latin typeface="Cambria Math" panose="02040503050406030204" pitchFamily="18" charset="0"/>
                                </a:rPr>
                                <m:t>11</m:t>
                              </m:r>
                            </m:sub>
                          </m:sSub>
                        </m:oMath>
                      </m:oMathPara>
                    </a14:m>
                    <a:endParaRPr lang="en-US" sz="1200" dirty="0">
                      <a:solidFill>
                        <a:srgbClr val="C00000"/>
                      </a:solidFill>
                    </a:endParaRPr>
                  </a:p>
                </p:txBody>
              </p:sp>
            </mc:Choice>
            <mc:Fallback>
              <p:sp>
                <p:nvSpPr>
                  <p:cNvPr id="57" name="TextBox 56"/>
                  <p:cNvSpPr txBox="1">
                    <a:spLocks noRot="1" noChangeAspect="1" noMove="1" noResize="1" noEditPoints="1" noAdjustHandles="1" noChangeArrowheads="1" noChangeShapeType="1" noTextEdit="1"/>
                  </p:cNvSpPr>
                  <p:nvPr/>
                </p:nvSpPr>
                <p:spPr>
                  <a:xfrm>
                    <a:off x="3985893" y="1787707"/>
                    <a:ext cx="479618" cy="276999"/>
                  </a:xfrm>
                  <a:prstGeom prst="rect">
                    <a:avLst/>
                  </a:prstGeom>
                  <a:blipFill>
                    <a:blip r:embed="rId16"/>
                    <a:stretch>
                      <a:fillRect/>
                    </a:stretch>
                  </a:blipFill>
                </p:spPr>
                <p:txBody>
                  <a:bodyPr/>
                  <a:lstStyle/>
                  <a:p>
                    <a:r>
                      <a:rPr lang="en-US">
                        <a:noFill/>
                      </a:rPr>
                      <a:t> </a:t>
                    </a:r>
                  </a:p>
                </p:txBody>
              </p:sp>
            </mc:Fallback>
          </mc:AlternateContent>
          <p:cxnSp>
            <p:nvCxnSpPr>
              <p:cNvPr id="59" name="Straight Connector 58"/>
              <p:cNvCxnSpPr>
                <a:stCxn id="18" idx="6"/>
                <a:endCxn id="36" idx="2"/>
              </p:cNvCxnSpPr>
              <p:nvPr/>
            </p:nvCxnSpPr>
            <p:spPr>
              <a:xfrm>
                <a:off x="4002809" y="1443844"/>
                <a:ext cx="1564697" cy="867029"/>
              </a:xfrm>
              <a:prstGeom prst="line">
                <a:avLst/>
              </a:prstGeom>
            </p:spPr>
            <p:style>
              <a:lnRef idx="1">
                <a:schemeClr val="dk1"/>
              </a:lnRef>
              <a:fillRef idx="0">
                <a:schemeClr val="dk1"/>
              </a:fillRef>
              <a:effectRef idx="0">
                <a:schemeClr val="dk1"/>
              </a:effectRef>
              <a:fontRef idx="minor">
                <a:schemeClr val="tx1"/>
              </a:fontRef>
            </p:style>
          </p:cxnSp>
          <p:cxnSp>
            <p:nvCxnSpPr>
              <p:cNvPr id="61" name="Straight Connector 60"/>
              <p:cNvCxnSpPr>
                <a:stCxn id="18" idx="6"/>
                <a:endCxn id="37" idx="2"/>
              </p:cNvCxnSpPr>
              <p:nvPr/>
            </p:nvCxnSpPr>
            <p:spPr>
              <a:xfrm>
                <a:off x="4002809" y="1443844"/>
                <a:ext cx="1564697" cy="1379594"/>
              </a:xfrm>
              <a:prstGeom prst="line">
                <a:avLst/>
              </a:prstGeom>
            </p:spPr>
            <p:style>
              <a:lnRef idx="1">
                <a:schemeClr val="dk1"/>
              </a:lnRef>
              <a:fillRef idx="0">
                <a:schemeClr val="dk1"/>
              </a:fillRef>
              <a:effectRef idx="0">
                <a:schemeClr val="dk1"/>
              </a:effectRef>
              <a:fontRef idx="minor">
                <a:schemeClr val="tx1"/>
              </a:fontRef>
            </p:style>
          </p:cxnSp>
          <p:cxnSp>
            <p:nvCxnSpPr>
              <p:cNvPr id="63" name="Straight Connector 62"/>
              <p:cNvCxnSpPr>
                <a:stCxn id="18" idx="6"/>
                <a:endCxn id="38" idx="2"/>
              </p:cNvCxnSpPr>
              <p:nvPr/>
            </p:nvCxnSpPr>
            <p:spPr>
              <a:xfrm>
                <a:off x="4002809" y="1443844"/>
                <a:ext cx="1564697" cy="1892159"/>
              </a:xfrm>
              <a:prstGeom prst="line">
                <a:avLst/>
              </a:prstGeom>
            </p:spPr>
            <p:style>
              <a:lnRef idx="1">
                <a:schemeClr val="dk1"/>
              </a:lnRef>
              <a:fillRef idx="0">
                <a:schemeClr val="dk1"/>
              </a:fillRef>
              <a:effectRef idx="0">
                <a:schemeClr val="dk1"/>
              </a:effectRef>
              <a:fontRef idx="minor">
                <a:schemeClr val="tx1"/>
              </a:fontRef>
            </p:style>
          </p:cxnSp>
          <p:sp>
            <p:nvSpPr>
              <p:cNvPr id="76" name="Oval 75"/>
              <p:cNvSpPr/>
              <p:nvPr/>
            </p:nvSpPr>
            <p:spPr>
              <a:xfrm>
                <a:off x="3809483" y="2853007"/>
                <a:ext cx="45719" cy="4571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77" name="TextBox 76"/>
                  <p:cNvSpPr txBox="1"/>
                  <p:nvPr/>
                </p:nvSpPr>
                <p:spPr>
                  <a:xfrm>
                    <a:off x="3961846" y="1965260"/>
                    <a:ext cx="479618" cy="276999"/>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sz="1200" b="0" i="1" smtClean="0">
                                  <a:solidFill>
                                    <a:srgbClr val="C00000"/>
                                  </a:solidFill>
                                  <a:latin typeface="Cambria Math" panose="02040503050406030204" pitchFamily="18" charset="0"/>
                                </a:rPr>
                              </m:ctrlPr>
                            </m:sSubPr>
                            <m:e>
                              <m:r>
                                <a:rPr lang="en-US" sz="1200" b="0" i="1" smtClean="0">
                                  <a:solidFill>
                                    <a:srgbClr val="C00000"/>
                                  </a:solidFill>
                                  <a:latin typeface="Cambria Math" panose="02040503050406030204" pitchFamily="18" charset="0"/>
                                </a:rPr>
                                <m:t>𝑊</m:t>
                              </m:r>
                            </m:e>
                            <m:sub>
                              <m:r>
                                <a:rPr lang="en-US" sz="1200" b="0" i="1" smtClean="0">
                                  <a:solidFill>
                                    <a:srgbClr val="C00000"/>
                                  </a:solidFill>
                                  <a:latin typeface="Cambria Math" panose="02040503050406030204" pitchFamily="18" charset="0"/>
                                </a:rPr>
                                <m:t>12</m:t>
                              </m:r>
                            </m:sub>
                          </m:sSub>
                        </m:oMath>
                      </m:oMathPara>
                    </a14:m>
                    <a:endParaRPr lang="en-US" sz="1200" dirty="0">
                      <a:solidFill>
                        <a:srgbClr val="C00000"/>
                      </a:solidFill>
                    </a:endParaRPr>
                  </a:p>
                </p:txBody>
              </p:sp>
            </mc:Choice>
            <mc:Fallback>
              <p:sp>
                <p:nvSpPr>
                  <p:cNvPr id="77" name="TextBox 76"/>
                  <p:cNvSpPr txBox="1">
                    <a:spLocks noRot="1" noChangeAspect="1" noMove="1" noResize="1" noEditPoints="1" noAdjustHandles="1" noChangeArrowheads="1" noChangeShapeType="1" noTextEdit="1"/>
                  </p:cNvSpPr>
                  <p:nvPr/>
                </p:nvSpPr>
                <p:spPr>
                  <a:xfrm>
                    <a:off x="3961846" y="1965260"/>
                    <a:ext cx="479618" cy="276999"/>
                  </a:xfrm>
                  <a:prstGeom prst="rect">
                    <a:avLst/>
                  </a:prstGeom>
                  <a:blipFill>
                    <a:blip r:embed="rId17"/>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8" name="TextBox 77"/>
                  <p:cNvSpPr txBox="1"/>
                  <p:nvPr/>
                </p:nvSpPr>
                <p:spPr>
                  <a:xfrm>
                    <a:off x="3909234" y="2139210"/>
                    <a:ext cx="479618" cy="276999"/>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sz="1200" b="0" i="1" smtClean="0">
                                  <a:solidFill>
                                    <a:srgbClr val="C00000"/>
                                  </a:solidFill>
                                  <a:latin typeface="Cambria Math" panose="02040503050406030204" pitchFamily="18" charset="0"/>
                                </a:rPr>
                              </m:ctrlPr>
                            </m:sSubPr>
                            <m:e>
                              <m:r>
                                <a:rPr lang="en-US" sz="1200" b="0" i="1" smtClean="0">
                                  <a:solidFill>
                                    <a:srgbClr val="C00000"/>
                                  </a:solidFill>
                                  <a:latin typeface="Cambria Math" panose="02040503050406030204" pitchFamily="18" charset="0"/>
                                </a:rPr>
                                <m:t>𝑊</m:t>
                              </m:r>
                            </m:e>
                            <m:sub>
                              <m:r>
                                <a:rPr lang="en-US" sz="1200" b="0" i="1" smtClean="0">
                                  <a:solidFill>
                                    <a:srgbClr val="C00000"/>
                                  </a:solidFill>
                                  <a:latin typeface="Cambria Math" panose="02040503050406030204" pitchFamily="18" charset="0"/>
                                </a:rPr>
                                <m:t>13</m:t>
                              </m:r>
                            </m:sub>
                          </m:sSub>
                        </m:oMath>
                      </m:oMathPara>
                    </a14:m>
                    <a:endParaRPr lang="en-US" sz="1200" dirty="0">
                      <a:solidFill>
                        <a:srgbClr val="C00000"/>
                      </a:solidFill>
                    </a:endParaRPr>
                  </a:p>
                </p:txBody>
              </p:sp>
            </mc:Choice>
            <mc:Fallback>
              <p:sp>
                <p:nvSpPr>
                  <p:cNvPr id="78" name="TextBox 77"/>
                  <p:cNvSpPr txBox="1">
                    <a:spLocks noRot="1" noChangeAspect="1" noMove="1" noResize="1" noEditPoints="1" noAdjustHandles="1" noChangeArrowheads="1" noChangeShapeType="1" noTextEdit="1"/>
                  </p:cNvSpPr>
                  <p:nvPr/>
                </p:nvSpPr>
                <p:spPr>
                  <a:xfrm>
                    <a:off x="3909234" y="2139210"/>
                    <a:ext cx="479618" cy="276999"/>
                  </a:xfrm>
                  <a:prstGeom prst="rect">
                    <a:avLst/>
                  </a:prstGeom>
                  <a:blipFill>
                    <a:blip r:embed="rId18"/>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9" name="TextBox 78"/>
                  <p:cNvSpPr txBox="1"/>
                  <p:nvPr/>
                </p:nvSpPr>
                <p:spPr>
                  <a:xfrm>
                    <a:off x="4221726" y="2297909"/>
                    <a:ext cx="483209" cy="276999"/>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sz="1200" b="0" i="1" smtClean="0">
                                  <a:solidFill>
                                    <a:srgbClr val="C00000"/>
                                  </a:solidFill>
                                  <a:latin typeface="Cambria Math" panose="02040503050406030204" pitchFamily="18" charset="0"/>
                                </a:rPr>
                              </m:ctrlPr>
                            </m:sSubPr>
                            <m:e>
                              <m:r>
                                <a:rPr lang="en-US" sz="1200" b="0" i="1" smtClean="0">
                                  <a:solidFill>
                                    <a:srgbClr val="C00000"/>
                                  </a:solidFill>
                                  <a:latin typeface="Cambria Math" panose="02040503050406030204" pitchFamily="18" charset="0"/>
                                </a:rPr>
                                <m:t>𝑊</m:t>
                              </m:r>
                            </m:e>
                            <m:sub>
                              <m:r>
                                <a:rPr lang="en-US" sz="1200" b="0" i="1" smtClean="0">
                                  <a:solidFill>
                                    <a:srgbClr val="C00000"/>
                                  </a:solidFill>
                                  <a:latin typeface="Cambria Math" panose="02040503050406030204" pitchFamily="18" charset="0"/>
                                </a:rPr>
                                <m:t>21</m:t>
                              </m:r>
                            </m:sub>
                          </m:sSub>
                        </m:oMath>
                      </m:oMathPara>
                    </a14:m>
                    <a:endParaRPr lang="en-US" sz="1200" dirty="0">
                      <a:solidFill>
                        <a:srgbClr val="C00000"/>
                      </a:solidFill>
                    </a:endParaRPr>
                  </a:p>
                </p:txBody>
              </p:sp>
            </mc:Choice>
            <mc:Fallback>
              <p:sp>
                <p:nvSpPr>
                  <p:cNvPr id="79" name="TextBox 78"/>
                  <p:cNvSpPr txBox="1">
                    <a:spLocks noRot="1" noChangeAspect="1" noMove="1" noResize="1" noEditPoints="1" noAdjustHandles="1" noChangeArrowheads="1" noChangeShapeType="1" noTextEdit="1"/>
                  </p:cNvSpPr>
                  <p:nvPr/>
                </p:nvSpPr>
                <p:spPr>
                  <a:xfrm>
                    <a:off x="4221726" y="2297909"/>
                    <a:ext cx="483209" cy="276999"/>
                  </a:xfrm>
                  <a:prstGeom prst="rect">
                    <a:avLst/>
                  </a:prstGeom>
                  <a:blipFill>
                    <a:blip r:embed="rId19"/>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0" name="TextBox 79"/>
                  <p:cNvSpPr txBox="1"/>
                  <p:nvPr/>
                </p:nvSpPr>
                <p:spPr>
                  <a:xfrm>
                    <a:off x="4197679" y="2475462"/>
                    <a:ext cx="483209" cy="276999"/>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sz="1200" b="0" i="1" smtClean="0">
                                  <a:solidFill>
                                    <a:srgbClr val="C00000"/>
                                  </a:solidFill>
                                  <a:latin typeface="Cambria Math" panose="02040503050406030204" pitchFamily="18" charset="0"/>
                                </a:rPr>
                              </m:ctrlPr>
                            </m:sSubPr>
                            <m:e>
                              <m:r>
                                <a:rPr lang="en-US" sz="1200" b="0" i="1" smtClean="0">
                                  <a:solidFill>
                                    <a:srgbClr val="C00000"/>
                                  </a:solidFill>
                                  <a:latin typeface="Cambria Math" panose="02040503050406030204" pitchFamily="18" charset="0"/>
                                </a:rPr>
                                <m:t>𝑊</m:t>
                              </m:r>
                            </m:e>
                            <m:sub>
                              <m:r>
                                <a:rPr lang="en-US" sz="1200" b="0" i="1" smtClean="0">
                                  <a:solidFill>
                                    <a:srgbClr val="C00000"/>
                                  </a:solidFill>
                                  <a:latin typeface="Cambria Math" panose="02040503050406030204" pitchFamily="18" charset="0"/>
                                </a:rPr>
                                <m:t>22</m:t>
                              </m:r>
                            </m:sub>
                          </m:sSub>
                        </m:oMath>
                      </m:oMathPara>
                    </a14:m>
                    <a:endParaRPr lang="en-US" sz="1200" dirty="0">
                      <a:solidFill>
                        <a:srgbClr val="C00000"/>
                      </a:solidFill>
                    </a:endParaRPr>
                  </a:p>
                </p:txBody>
              </p:sp>
            </mc:Choice>
            <mc:Fallback>
              <p:sp>
                <p:nvSpPr>
                  <p:cNvPr id="80" name="TextBox 79"/>
                  <p:cNvSpPr txBox="1">
                    <a:spLocks noRot="1" noChangeAspect="1" noMove="1" noResize="1" noEditPoints="1" noAdjustHandles="1" noChangeArrowheads="1" noChangeShapeType="1" noTextEdit="1"/>
                  </p:cNvSpPr>
                  <p:nvPr/>
                </p:nvSpPr>
                <p:spPr>
                  <a:xfrm>
                    <a:off x="4197679" y="2475462"/>
                    <a:ext cx="483209" cy="276999"/>
                  </a:xfrm>
                  <a:prstGeom prst="rect">
                    <a:avLst/>
                  </a:prstGeom>
                  <a:blipFill>
                    <a:blip r:embed="rId20"/>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1" name="TextBox 80"/>
                  <p:cNvSpPr txBox="1"/>
                  <p:nvPr/>
                </p:nvSpPr>
                <p:spPr>
                  <a:xfrm>
                    <a:off x="4145067" y="2649412"/>
                    <a:ext cx="483209" cy="276999"/>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sz="1200" b="0" i="1" smtClean="0">
                                  <a:solidFill>
                                    <a:srgbClr val="C00000"/>
                                  </a:solidFill>
                                  <a:latin typeface="Cambria Math" panose="02040503050406030204" pitchFamily="18" charset="0"/>
                                </a:rPr>
                              </m:ctrlPr>
                            </m:sSubPr>
                            <m:e>
                              <m:r>
                                <a:rPr lang="en-US" sz="1200" b="0" i="1" smtClean="0">
                                  <a:solidFill>
                                    <a:srgbClr val="C00000"/>
                                  </a:solidFill>
                                  <a:latin typeface="Cambria Math" panose="02040503050406030204" pitchFamily="18" charset="0"/>
                                </a:rPr>
                                <m:t>𝑊</m:t>
                              </m:r>
                            </m:e>
                            <m:sub>
                              <m:r>
                                <a:rPr lang="en-US" sz="1200" b="0" i="1" smtClean="0">
                                  <a:solidFill>
                                    <a:srgbClr val="C00000"/>
                                  </a:solidFill>
                                  <a:latin typeface="Cambria Math" panose="02040503050406030204" pitchFamily="18" charset="0"/>
                                </a:rPr>
                                <m:t>23</m:t>
                              </m:r>
                            </m:sub>
                          </m:sSub>
                        </m:oMath>
                      </m:oMathPara>
                    </a14:m>
                    <a:endParaRPr lang="en-US" sz="1200" dirty="0">
                      <a:solidFill>
                        <a:srgbClr val="C00000"/>
                      </a:solidFill>
                    </a:endParaRPr>
                  </a:p>
                </p:txBody>
              </p:sp>
            </mc:Choice>
            <mc:Fallback>
              <p:sp>
                <p:nvSpPr>
                  <p:cNvPr id="81" name="TextBox 80"/>
                  <p:cNvSpPr txBox="1">
                    <a:spLocks noRot="1" noChangeAspect="1" noMove="1" noResize="1" noEditPoints="1" noAdjustHandles="1" noChangeArrowheads="1" noChangeShapeType="1" noTextEdit="1"/>
                  </p:cNvSpPr>
                  <p:nvPr/>
                </p:nvSpPr>
                <p:spPr>
                  <a:xfrm>
                    <a:off x="4145067" y="2649412"/>
                    <a:ext cx="483209" cy="276999"/>
                  </a:xfrm>
                  <a:prstGeom prst="rect">
                    <a:avLst/>
                  </a:prstGeom>
                  <a:blipFill>
                    <a:blip r:embed="rId21"/>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2" name="TextBox 81"/>
                  <p:cNvSpPr txBox="1"/>
                  <p:nvPr/>
                </p:nvSpPr>
                <p:spPr>
                  <a:xfrm>
                    <a:off x="3985309" y="3043656"/>
                    <a:ext cx="491225" cy="276999"/>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sz="1200" b="0" i="1" smtClean="0">
                                  <a:solidFill>
                                    <a:srgbClr val="C00000"/>
                                  </a:solidFill>
                                  <a:latin typeface="Cambria Math" panose="02040503050406030204" pitchFamily="18" charset="0"/>
                                </a:rPr>
                              </m:ctrlPr>
                            </m:sSubPr>
                            <m:e>
                              <m:r>
                                <a:rPr lang="en-US" sz="1200" b="0" i="1" smtClean="0">
                                  <a:solidFill>
                                    <a:srgbClr val="C00000"/>
                                  </a:solidFill>
                                  <a:latin typeface="Cambria Math" panose="02040503050406030204" pitchFamily="18" charset="0"/>
                                </a:rPr>
                                <m:t>𝑊</m:t>
                              </m:r>
                            </m:e>
                            <m:sub>
                              <m:r>
                                <a:rPr lang="en-US" sz="1200" b="0" i="1" smtClean="0">
                                  <a:solidFill>
                                    <a:srgbClr val="C00000"/>
                                  </a:solidFill>
                                  <a:latin typeface="Cambria Math" panose="02040503050406030204" pitchFamily="18" charset="0"/>
                                </a:rPr>
                                <m:t>𝑛</m:t>
                              </m:r>
                              <m:r>
                                <a:rPr lang="en-US" sz="1200" b="0" i="1" smtClean="0">
                                  <a:solidFill>
                                    <a:srgbClr val="C00000"/>
                                  </a:solidFill>
                                  <a:latin typeface="Cambria Math" panose="02040503050406030204" pitchFamily="18" charset="0"/>
                                </a:rPr>
                                <m:t>1</m:t>
                              </m:r>
                            </m:sub>
                          </m:sSub>
                        </m:oMath>
                      </m:oMathPara>
                    </a14:m>
                    <a:endParaRPr lang="en-US" sz="1200" dirty="0">
                      <a:solidFill>
                        <a:srgbClr val="C00000"/>
                      </a:solidFill>
                    </a:endParaRPr>
                  </a:p>
                </p:txBody>
              </p:sp>
            </mc:Choice>
            <mc:Fallback>
              <p:sp>
                <p:nvSpPr>
                  <p:cNvPr id="82" name="TextBox 81"/>
                  <p:cNvSpPr txBox="1">
                    <a:spLocks noRot="1" noChangeAspect="1" noMove="1" noResize="1" noEditPoints="1" noAdjustHandles="1" noChangeArrowheads="1" noChangeShapeType="1" noTextEdit="1"/>
                  </p:cNvSpPr>
                  <p:nvPr/>
                </p:nvSpPr>
                <p:spPr>
                  <a:xfrm>
                    <a:off x="3985309" y="3043656"/>
                    <a:ext cx="491225" cy="276999"/>
                  </a:xfrm>
                  <a:prstGeom prst="rect">
                    <a:avLst/>
                  </a:prstGeom>
                  <a:blipFill>
                    <a:blip r:embed="rId22"/>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3" name="TextBox 82"/>
                  <p:cNvSpPr txBox="1"/>
                  <p:nvPr/>
                </p:nvSpPr>
                <p:spPr>
                  <a:xfrm>
                    <a:off x="4312378" y="3115445"/>
                    <a:ext cx="491225" cy="276999"/>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sz="1200" b="0" i="1" smtClean="0">
                                  <a:solidFill>
                                    <a:srgbClr val="C00000"/>
                                  </a:solidFill>
                                  <a:latin typeface="Cambria Math" panose="02040503050406030204" pitchFamily="18" charset="0"/>
                                </a:rPr>
                              </m:ctrlPr>
                            </m:sSubPr>
                            <m:e>
                              <m:r>
                                <a:rPr lang="en-US" sz="1200" b="0" i="1" smtClean="0">
                                  <a:solidFill>
                                    <a:srgbClr val="C00000"/>
                                  </a:solidFill>
                                  <a:latin typeface="Cambria Math" panose="02040503050406030204" pitchFamily="18" charset="0"/>
                                </a:rPr>
                                <m:t>𝑊</m:t>
                              </m:r>
                            </m:e>
                            <m:sub>
                              <m:r>
                                <a:rPr lang="en-US" sz="1200" b="0" i="1" smtClean="0">
                                  <a:solidFill>
                                    <a:srgbClr val="C00000"/>
                                  </a:solidFill>
                                  <a:latin typeface="Cambria Math" panose="02040503050406030204" pitchFamily="18" charset="0"/>
                                </a:rPr>
                                <m:t>𝑛</m:t>
                              </m:r>
                              <m:r>
                                <a:rPr lang="en-US" sz="1200" b="0" i="1" smtClean="0">
                                  <a:solidFill>
                                    <a:srgbClr val="C00000"/>
                                  </a:solidFill>
                                  <a:latin typeface="Cambria Math" panose="02040503050406030204" pitchFamily="18" charset="0"/>
                                </a:rPr>
                                <m:t>2</m:t>
                              </m:r>
                            </m:sub>
                          </m:sSub>
                        </m:oMath>
                      </m:oMathPara>
                    </a14:m>
                    <a:endParaRPr lang="en-US" sz="1200" dirty="0">
                      <a:solidFill>
                        <a:srgbClr val="C00000"/>
                      </a:solidFill>
                    </a:endParaRPr>
                  </a:p>
                </p:txBody>
              </p:sp>
            </mc:Choice>
            <mc:Fallback>
              <p:sp>
                <p:nvSpPr>
                  <p:cNvPr id="83" name="TextBox 82"/>
                  <p:cNvSpPr txBox="1">
                    <a:spLocks noRot="1" noChangeAspect="1" noMove="1" noResize="1" noEditPoints="1" noAdjustHandles="1" noChangeArrowheads="1" noChangeShapeType="1" noTextEdit="1"/>
                  </p:cNvSpPr>
                  <p:nvPr/>
                </p:nvSpPr>
                <p:spPr>
                  <a:xfrm>
                    <a:off x="4312378" y="3115445"/>
                    <a:ext cx="491225" cy="276999"/>
                  </a:xfrm>
                  <a:prstGeom prst="rect">
                    <a:avLst/>
                  </a:prstGeom>
                  <a:blipFill>
                    <a:blip r:embed="rId2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4" name="TextBox 83"/>
                  <p:cNvSpPr txBox="1"/>
                  <p:nvPr/>
                </p:nvSpPr>
                <p:spPr>
                  <a:xfrm>
                    <a:off x="4484736" y="3373427"/>
                    <a:ext cx="491225" cy="276999"/>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sz="1200" b="0" i="1" smtClean="0">
                                  <a:solidFill>
                                    <a:srgbClr val="C00000"/>
                                  </a:solidFill>
                                  <a:latin typeface="Cambria Math" panose="02040503050406030204" pitchFamily="18" charset="0"/>
                                </a:rPr>
                              </m:ctrlPr>
                            </m:sSubPr>
                            <m:e>
                              <m:r>
                                <a:rPr lang="en-US" sz="1200" b="0" i="1" smtClean="0">
                                  <a:solidFill>
                                    <a:srgbClr val="C00000"/>
                                  </a:solidFill>
                                  <a:latin typeface="Cambria Math" panose="02040503050406030204" pitchFamily="18" charset="0"/>
                                </a:rPr>
                                <m:t>𝑊</m:t>
                              </m:r>
                            </m:e>
                            <m:sub>
                              <m:r>
                                <a:rPr lang="en-US" sz="1200" b="0" i="1" smtClean="0">
                                  <a:solidFill>
                                    <a:srgbClr val="C00000"/>
                                  </a:solidFill>
                                  <a:latin typeface="Cambria Math" panose="02040503050406030204" pitchFamily="18" charset="0"/>
                                </a:rPr>
                                <m:t>𝑛</m:t>
                              </m:r>
                              <m:r>
                                <a:rPr lang="en-US" sz="1200" b="0" i="1" smtClean="0">
                                  <a:solidFill>
                                    <a:srgbClr val="C00000"/>
                                  </a:solidFill>
                                  <a:latin typeface="Cambria Math" panose="02040503050406030204" pitchFamily="18" charset="0"/>
                                </a:rPr>
                                <m:t>3</m:t>
                              </m:r>
                            </m:sub>
                          </m:sSub>
                        </m:oMath>
                      </m:oMathPara>
                    </a14:m>
                    <a:endParaRPr lang="en-US" sz="1200" dirty="0">
                      <a:solidFill>
                        <a:srgbClr val="C00000"/>
                      </a:solidFill>
                    </a:endParaRPr>
                  </a:p>
                </p:txBody>
              </p:sp>
            </mc:Choice>
            <mc:Fallback>
              <p:sp>
                <p:nvSpPr>
                  <p:cNvPr id="84" name="TextBox 83"/>
                  <p:cNvSpPr txBox="1">
                    <a:spLocks noRot="1" noChangeAspect="1" noMove="1" noResize="1" noEditPoints="1" noAdjustHandles="1" noChangeArrowheads="1" noChangeShapeType="1" noTextEdit="1"/>
                  </p:cNvSpPr>
                  <p:nvPr/>
                </p:nvSpPr>
                <p:spPr>
                  <a:xfrm>
                    <a:off x="4484736" y="3373427"/>
                    <a:ext cx="491225" cy="276999"/>
                  </a:xfrm>
                  <a:prstGeom prst="rect">
                    <a:avLst/>
                  </a:prstGeom>
                  <a:blipFill>
                    <a:blip r:embed="rId2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0" name="TextBox 99"/>
                  <p:cNvSpPr txBox="1"/>
                  <p:nvPr/>
                </p:nvSpPr>
                <p:spPr>
                  <a:xfrm>
                    <a:off x="4065315" y="1210404"/>
                    <a:ext cx="366960" cy="276999"/>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sz="1200" b="0" i="1" smtClean="0">
                                  <a:solidFill>
                                    <a:schemeClr val="accent6"/>
                                  </a:solidFill>
                                  <a:latin typeface="Cambria Math" panose="02040503050406030204" pitchFamily="18" charset="0"/>
                                </a:rPr>
                              </m:ctrlPr>
                            </m:sSubPr>
                            <m:e>
                              <m:r>
                                <a:rPr lang="en-US" sz="1200" b="0" i="1" smtClean="0">
                                  <a:solidFill>
                                    <a:schemeClr val="accent6"/>
                                  </a:solidFill>
                                  <a:latin typeface="Cambria Math" panose="02040503050406030204" pitchFamily="18" charset="0"/>
                                </a:rPr>
                                <m:t>𝑏</m:t>
                              </m:r>
                            </m:e>
                            <m:sub>
                              <m:r>
                                <a:rPr lang="en-US" sz="1200" b="0" i="1" smtClean="0">
                                  <a:solidFill>
                                    <a:schemeClr val="accent6"/>
                                  </a:solidFill>
                                  <a:latin typeface="Cambria Math" panose="02040503050406030204" pitchFamily="18" charset="0"/>
                                </a:rPr>
                                <m:t>1</m:t>
                              </m:r>
                            </m:sub>
                          </m:sSub>
                        </m:oMath>
                      </m:oMathPara>
                    </a14:m>
                    <a:endParaRPr lang="en-US" sz="1200" dirty="0">
                      <a:solidFill>
                        <a:schemeClr val="accent6"/>
                      </a:solidFill>
                    </a:endParaRPr>
                  </a:p>
                </p:txBody>
              </p:sp>
            </mc:Choice>
            <mc:Fallback>
              <p:sp>
                <p:nvSpPr>
                  <p:cNvPr id="100" name="TextBox 99"/>
                  <p:cNvSpPr txBox="1">
                    <a:spLocks noRot="1" noChangeAspect="1" noMove="1" noResize="1" noEditPoints="1" noAdjustHandles="1" noChangeArrowheads="1" noChangeShapeType="1" noTextEdit="1"/>
                  </p:cNvSpPr>
                  <p:nvPr/>
                </p:nvSpPr>
                <p:spPr>
                  <a:xfrm>
                    <a:off x="4065315" y="1210404"/>
                    <a:ext cx="366960" cy="276999"/>
                  </a:xfrm>
                  <a:prstGeom prst="rect">
                    <a:avLst/>
                  </a:prstGeom>
                  <a:blipFill>
                    <a:blip r:embed="rId2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1" name="TextBox 100"/>
                  <p:cNvSpPr txBox="1"/>
                  <p:nvPr/>
                </p:nvSpPr>
                <p:spPr>
                  <a:xfrm>
                    <a:off x="4043428" y="1472222"/>
                    <a:ext cx="370551" cy="276999"/>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sz="1200" b="0" i="1" smtClean="0">
                                  <a:solidFill>
                                    <a:schemeClr val="accent6"/>
                                  </a:solidFill>
                                  <a:latin typeface="Cambria Math" panose="02040503050406030204" pitchFamily="18" charset="0"/>
                                </a:rPr>
                              </m:ctrlPr>
                            </m:sSubPr>
                            <m:e>
                              <m:r>
                                <a:rPr lang="en-US" sz="1200" b="0" i="1" smtClean="0">
                                  <a:solidFill>
                                    <a:schemeClr val="accent6"/>
                                  </a:solidFill>
                                  <a:latin typeface="Cambria Math" panose="02040503050406030204" pitchFamily="18" charset="0"/>
                                </a:rPr>
                                <m:t>𝑏</m:t>
                              </m:r>
                            </m:e>
                            <m:sub>
                              <m:r>
                                <a:rPr lang="en-US" sz="1200" b="0" i="1" smtClean="0">
                                  <a:solidFill>
                                    <a:schemeClr val="accent6"/>
                                  </a:solidFill>
                                  <a:latin typeface="Cambria Math" panose="02040503050406030204" pitchFamily="18" charset="0"/>
                                </a:rPr>
                                <m:t>2</m:t>
                              </m:r>
                            </m:sub>
                          </m:sSub>
                        </m:oMath>
                      </m:oMathPara>
                    </a14:m>
                    <a:endParaRPr lang="en-US" sz="1200" dirty="0">
                      <a:solidFill>
                        <a:srgbClr val="C00000"/>
                      </a:solidFill>
                    </a:endParaRPr>
                  </a:p>
                </p:txBody>
              </p:sp>
            </mc:Choice>
            <mc:Fallback>
              <p:sp>
                <p:nvSpPr>
                  <p:cNvPr id="101" name="TextBox 100"/>
                  <p:cNvSpPr txBox="1">
                    <a:spLocks noRot="1" noChangeAspect="1" noMove="1" noResize="1" noEditPoints="1" noAdjustHandles="1" noChangeArrowheads="1" noChangeShapeType="1" noTextEdit="1"/>
                  </p:cNvSpPr>
                  <p:nvPr/>
                </p:nvSpPr>
                <p:spPr>
                  <a:xfrm>
                    <a:off x="4043428" y="1472222"/>
                    <a:ext cx="370551" cy="276999"/>
                  </a:xfrm>
                  <a:prstGeom prst="rect">
                    <a:avLst/>
                  </a:prstGeom>
                  <a:blipFill>
                    <a:blip r:embed="rId26"/>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2" name="TextBox 101"/>
                  <p:cNvSpPr txBox="1"/>
                  <p:nvPr/>
                </p:nvSpPr>
                <p:spPr>
                  <a:xfrm>
                    <a:off x="3865797" y="1577558"/>
                    <a:ext cx="370551" cy="276999"/>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sz="1200" b="0" i="1" smtClean="0">
                                  <a:solidFill>
                                    <a:schemeClr val="accent6"/>
                                  </a:solidFill>
                                  <a:latin typeface="Cambria Math" panose="02040503050406030204" pitchFamily="18" charset="0"/>
                                </a:rPr>
                              </m:ctrlPr>
                            </m:sSubPr>
                            <m:e>
                              <m:r>
                                <a:rPr lang="en-US" sz="1200" b="0" i="1" smtClean="0">
                                  <a:solidFill>
                                    <a:schemeClr val="accent6"/>
                                  </a:solidFill>
                                  <a:latin typeface="Cambria Math" panose="02040503050406030204" pitchFamily="18" charset="0"/>
                                </a:rPr>
                                <m:t>𝑏</m:t>
                              </m:r>
                            </m:e>
                            <m:sub>
                              <m:r>
                                <a:rPr lang="en-US" sz="1200" b="0" i="1" smtClean="0">
                                  <a:solidFill>
                                    <a:schemeClr val="accent6"/>
                                  </a:solidFill>
                                  <a:latin typeface="Cambria Math" panose="02040503050406030204" pitchFamily="18" charset="0"/>
                                </a:rPr>
                                <m:t>3</m:t>
                              </m:r>
                            </m:sub>
                          </m:sSub>
                        </m:oMath>
                      </m:oMathPara>
                    </a14:m>
                    <a:endParaRPr lang="en-US" sz="1200" dirty="0">
                      <a:solidFill>
                        <a:schemeClr val="accent6"/>
                      </a:solidFill>
                    </a:endParaRPr>
                  </a:p>
                </p:txBody>
              </p:sp>
            </mc:Choice>
            <mc:Fallback>
              <p:sp>
                <p:nvSpPr>
                  <p:cNvPr id="102" name="TextBox 101"/>
                  <p:cNvSpPr txBox="1">
                    <a:spLocks noRot="1" noChangeAspect="1" noMove="1" noResize="1" noEditPoints="1" noAdjustHandles="1" noChangeArrowheads="1" noChangeShapeType="1" noTextEdit="1"/>
                  </p:cNvSpPr>
                  <p:nvPr/>
                </p:nvSpPr>
                <p:spPr>
                  <a:xfrm>
                    <a:off x="3865797" y="1577558"/>
                    <a:ext cx="370551" cy="276999"/>
                  </a:xfrm>
                  <a:prstGeom prst="rect">
                    <a:avLst/>
                  </a:prstGeom>
                  <a:blipFill>
                    <a:blip r:embed="rId27"/>
                    <a:stretch>
                      <a:fillRect/>
                    </a:stretch>
                  </a:blipFill>
                </p:spPr>
                <p:txBody>
                  <a:bodyPr/>
                  <a:lstStyle/>
                  <a:p>
                    <a:r>
                      <a:rPr lang="en-US">
                        <a:noFill/>
                      </a:rPr>
                      <a:t> </a:t>
                    </a:r>
                  </a:p>
                </p:txBody>
              </p:sp>
            </mc:Fallback>
          </mc:AlternateContent>
        </p:grpSp>
        <p:sp>
          <p:nvSpPr>
            <p:cNvPr id="64" name="TextBox 63"/>
            <p:cNvSpPr txBox="1"/>
            <p:nvPr/>
          </p:nvSpPr>
          <p:spPr>
            <a:xfrm>
              <a:off x="3687544" y="680145"/>
              <a:ext cx="1119345" cy="338554"/>
            </a:xfrm>
            <a:prstGeom prst="rect">
              <a:avLst/>
            </a:prstGeom>
            <a:noFill/>
          </p:spPr>
          <p:txBody>
            <a:bodyPr wrap="none" rtlCol="0">
              <a:spAutoFit/>
            </a:bodyPr>
            <a:lstStyle/>
            <a:p>
              <a:r>
                <a:rPr lang="en-US" sz="1600" dirty="0" smtClean="0"/>
                <a:t>Input Layer</a:t>
              </a:r>
              <a:endParaRPr lang="en-US" sz="1600" dirty="0"/>
            </a:p>
          </p:txBody>
        </p:sp>
        <p:sp>
          <p:nvSpPr>
            <p:cNvPr id="118" name="TextBox 117"/>
            <p:cNvSpPr txBox="1"/>
            <p:nvPr/>
          </p:nvSpPr>
          <p:spPr>
            <a:xfrm>
              <a:off x="5625959" y="1432909"/>
              <a:ext cx="1273234" cy="338554"/>
            </a:xfrm>
            <a:prstGeom prst="rect">
              <a:avLst/>
            </a:prstGeom>
            <a:noFill/>
          </p:spPr>
          <p:txBody>
            <a:bodyPr wrap="none" rtlCol="0">
              <a:spAutoFit/>
            </a:bodyPr>
            <a:lstStyle/>
            <a:p>
              <a:r>
                <a:rPr lang="en-US" sz="1600" dirty="0" smtClean="0"/>
                <a:t>Output Layer</a:t>
              </a:r>
              <a:endParaRPr lang="en-US" sz="1600" dirty="0"/>
            </a:p>
          </p:txBody>
        </p:sp>
      </p:grpSp>
      <p:grpSp>
        <p:nvGrpSpPr>
          <p:cNvPr id="67" name="Group 66"/>
          <p:cNvGrpSpPr/>
          <p:nvPr/>
        </p:nvGrpSpPr>
        <p:grpSpPr>
          <a:xfrm>
            <a:off x="3076360" y="3896450"/>
            <a:ext cx="3965466" cy="1444103"/>
            <a:chOff x="3076360" y="3896450"/>
            <a:chExt cx="3965466" cy="1444103"/>
          </a:xfrm>
        </p:grpSpPr>
        <p:grpSp>
          <p:nvGrpSpPr>
            <p:cNvPr id="1054" name="Group 1053"/>
            <p:cNvGrpSpPr/>
            <p:nvPr/>
          </p:nvGrpSpPr>
          <p:grpSpPr>
            <a:xfrm>
              <a:off x="3076360" y="3896450"/>
              <a:ext cx="3965466" cy="921984"/>
              <a:chOff x="3076360" y="3896450"/>
              <a:chExt cx="3965466" cy="921984"/>
            </a:xfrm>
          </p:grpSpPr>
          <mc:AlternateContent xmlns:mc="http://schemas.openxmlformats.org/markup-compatibility/2006">
            <mc:Choice xmlns:a14="http://schemas.microsoft.com/office/drawing/2010/main" Requires="a14">
              <p:sp>
                <p:nvSpPr>
                  <p:cNvPr id="1036" name="TextBox 1035"/>
                  <p:cNvSpPr txBox="1"/>
                  <p:nvPr/>
                </p:nvSpPr>
                <p:spPr>
                  <a:xfrm>
                    <a:off x="3076360" y="3902157"/>
                    <a:ext cx="1527791" cy="911660"/>
                  </a:xfrm>
                  <a:prstGeom prst="rect">
                    <a:avLst/>
                  </a:prstGeom>
                  <a:solidFill>
                    <a:srgbClr val="C00000"/>
                  </a:solidFill>
                  <a:ln>
                    <a:solidFill>
                      <a:schemeClr val="tx1"/>
                    </a:solidFill>
                  </a:ln>
                </p:spPr>
                <p:txBody>
                  <a:bodyPr wrap="none" rtlCol="0">
                    <a:spAutoFit/>
                  </a:bodyPr>
                  <a:lstStyle/>
                  <a:p>
                    <a14:m>
                      <m:oMathPara xmlns:m="http://schemas.openxmlformats.org/officeDocument/2006/math">
                        <m:oMathParaPr>
                          <m:jc m:val="centerGroup"/>
                        </m:oMathParaPr>
                        <m:oMath xmlns:m="http://schemas.openxmlformats.org/officeDocument/2006/math">
                          <m:m>
                            <m:mPr>
                              <m:mcs>
                                <m:mc>
                                  <m:mcPr>
                                    <m:count m:val="3"/>
                                    <m:mcJc m:val="center"/>
                                  </m:mcPr>
                                </m:mc>
                              </m:mcs>
                              <m:ctrlPr>
                                <a:rPr lang="en-US" sz="1400" b="0" i="1" smtClean="0">
                                  <a:latin typeface="Cambria Math" panose="02040503050406030204" pitchFamily="18" charset="0"/>
                                </a:rPr>
                              </m:ctrlPr>
                            </m:mPr>
                            <m:mr>
                              <m:e>
                                <m:sSub>
                                  <m:sSubPr>
                                    <m:ctrlPr>
                                      <a:rPr lang="en-US" sz="1400" b="0" i="1" smtClean="0">
                                        <a:latin typeface="Cambria Math" panose="02040503050406030204" pitchFamily="18" charset="0"/>
                                      </a:rPr>
                                    </m:ctrlPr>
                                  </m:sSubPr>
                                  <m:e>
                                    <m:r>
                                      <m:rPr>
                                        <m:brk m:alnAt="7"/>
                                      </m:rPr>
                                      <a:rPr lang="en-US" sz="1400" b="0" i="1" smtClean="0">
                                        <a:latin typeface="Cambria Math" panose="02040503050406030204" pitchFamily="18" charset="0"/>
                                      </a:rPr>
                                      <m:t>𝑊</m:t>
                                    </m:r>
                                  </m:e>
                                  <m:sub>
                                    <m:r>
                                      <m:rPr>
                                        <m:brk m:alnAt="7"/>
                                      </m:rPr>
                                      <a:rPr lang="en-US" sz="1400" b="0" i="1" smtClean="0">
                                        <a:latin typeface="Cambria Math" panose="02040503050406030204" pitchFamily="18" charset="0"/>
                                      </a:rPr>
                                      <m:t>11</m:t>
                                    </m:r>
                                  </m:sub>
                                </m:sSub>
                              </m:e>
                              <m:e>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𝑊</m:t>
                                    </m:r>
                                  </m:e>
                                  <m:sub>
                                    <m:r>
                                      <a:rPr lang="en-US" sz="1400" b="0" i="1" smtClean="0">
                                        <a:latin typeface="Cambria Math" panose="02040503050406030204" pitchFamily="18" charset="0"/>
                                      </a:rPr>
                                      <m:t>21</m:t>
                                    </m:r>
                                  </m:sub>
                                </m:sSub>
                              </m:e>
                              <m:e>
                                <m:sSub>
                                  <m:sSubPr>
                                    <m:ctrlPr>
                                      <a:rPr lang="en-US" sz="1400" i="1">
                                        <a:latin typeface="Cambria Math" panose="02040503050406030204" pitchFamily="18" charset="0"/>
                                      </a:rPr>
                                    </m:ctrlPr>
                                  </m:sSubPr>
                                  <m:e>
                                    <m:r>
                                      <a:rPr lang="en-US" sz="1400" i="1">
                                        <a:latin typeface="Cambria Math" panose="02040503050406030204" pitchFamily="18" charset="0"/>
                                      </a:rPr>
                                      <m:t>𝑊</m:t>
                                    </m:r>
                                  </m:e>
                                  <m:sub>
                                    <m:r>
                                      <a:rPr lang="en-US" sz="1400" b="0" i="1" smtClean="0">
                                        <a:latin typeface="Cambria Math" panose="02040503050406030204" pitchFamily="18" charset="0"/>
                                      </a:rPr>
                                      <m:t>3</m:t>
                                    </m:r>
                                    <m:r>
                                      <a:rPr lang="en-US" sz="1400" i="1">
                                        <a:latin typeface="Cambria Math" panose="02040503050406030204" pitchFamily="18" charset="0"/>
                                      </a:rPr>
                                      <m:t>1</m:t>
                                    </m:r>
                                  </m:sub>
                                </m:sSub>
                              </m:e>
                            </m:mr>
                            <m:mr>
                              <m:e>
                                <m:sSub>
                                  <m:sSubPr>
                                    <m:ctrlPr>
                                      <a:rPr lang="en-US" sz="1400" i="1">
                                        <a:latin typeface="Cambria Math" panose="02040503050406030204" pitchFamily="18" charset="0"/>
                                      </a:rPr>
                                    </m:ctrlPr>
                                  </m:sSubPr>
                                  <m:e>
                                    <m:r>
                                      <a:rPr lang="en-US" sz="1400" i="1">
                                        <a:latin typeface="Cambria Math" panose="02040503050406030204" pitchFamily="18" charset="0"/>
                                      </a:rPr>
                                      <m:t>𝑊</m:t>
                                    </m:r>
                                  </m:e>
                                  <m:sub>
                                    <m:r>
                                      <a:rPr lang="en-US" sz="1400" i="1">
                                        <a:latin typeface="Cambria Math" panose="02040503050406030204" pitchFamily="18" charset="0"/>
                                      </a:rPr>
                                      <m:t>1</m:t>
                                    </m:r>
                                    <m:r>
                                      <a:rPr lang="en-US" sz="1400" b="0" i="1" smtClean="0">
                                        <a:latin typeface="Cambria Math" panose="02040503050406030204" pitchFamily="18" charset="0"/>
                                      </a:rPr>
                                      <m:t>2</m:t>
                                    </m:r>
                                  </m:sub>
                                </m:sSub>
                              </m:e>
                              <m:e>
                                <m:sSub>
                                  <m:sSubPr>
                                    <m:ctrlPr>
                                      <a:rPr lang="en-US" sz="1400" i="1">
                                        <a:latin typeface="Cambria Math" panose="02040503050406030204" pitchFamily="18" charset="0"/>
                                      </a:rPr>
                                    </m:ctrlPr>
                                  </m:sSubPr>
                                  <m:e>
                                    <m:r>
                                      <a:rPr lang="en-US" sz="1400" i="1">
                                        <a:latin typeface="Cambria Math" panose="02040503050406030204" pitchFamily="18" charset="0"/>
                                      </a:rPr>
                                      <m:t>𝑊</m:t>
                                    </m:r>
                                  </m:e>
                                  <m:sub>
                                    <m:r>
                                      <a:rPr lang="en-US" sz="1400" i="1">
                                        <a:latin typeface="Cambria Math" panose="02040503050406030204" pitchFamily="18" charset="0"/>
                                      </a:rPr>
                                      <m:t>2</m:t>
                                    </m:r>
                                    <m:r>
                                      <a:rPr lang="en-US" sz="1400" b="0" i="1" smtClean="0">
                                        <a:latin typeface="Cambria Math" panose="02040503050406030204" pitchFamily="18" charset="0"/>
                                      </a:rPr>
                                      <m:t>2</m:t>
                                    </m:r>
                                  </m:sub>
                                </m:sSub>
                              </m:e>
                              <m:e>
                                <m:sSub>
                                  <m:sSubPr>
                                    <m:ctrlPr>
                                      <a:rPr lang="en-US" sz="1400" i="1">
                                        <a:latin typeface="Cambria Math" panose="02040503050406030204" pitchFamily="18" charset="0"/>
                                      </a:rPr>
                                    </m:ctrlPr>
                                  </m:sSubPr>
                                  <m:e>
                                    <m:r>
                                      <a:rPr lang="en-US" sz="1400" i="1">
                                        <a:latin typeface="Cambria Math" panose="02040503050406030204" pitchFamily="18" charset="0"/>
                                      </a:rPr>
                                      <m:t>𝑊</m:t>
                                    </m:r>
                                  </m:e>
                                  <m:sub>
                                    <m:r>
                                      <a:rPr lang="en-US" sz="1400" b="0" i="1" smtClean="0">
                                        <a:latin typeface="Cambria Math" panose="02040503050406030204" pitchFamily="18" charset="0"/>
                                      </a:rPr>
                                      <m:t>32</m:t>
                                    </m:r>
                                  </m:sub>
                                </m:sSub>
                              </m:e>
                            </m:mr>
                            <m:mr>
                              <m:e>
                                <m:r>
                                  <a:rPr lang="en-US" sz="1400" i="1" smtClean="0">
                                    <a:latin typeface="Cambria Math" panose="02040503050406030204" pitchFamily="18" charset="0"/>
                                  </a:rPr>
                                  <m:t>⋮</m:t>
                                </m:r>
                              </m:e>
                              <m:e>
                                <m:r>
                                  <a:rPr lang="en-US" sz="1400" i="1" smtClean="0">
                                    <a:latin typeface="Cambria Math" panose="02040503050406030204" pitchFamily="18" charset="0"/>
                                  </a:rPr>
                                  <m:t>⋮</m:t>
                                </m:r>
                              </m:e>
                              <m:e>
                                <m:r>
                                  <a:rPr lang="en-US" sz="1400" i="1" smtClean="0">
                                    <a:latin typeface="Cambria Math" panose="02040503050406030204" pitchFamily="18" charset="0"/>
                                  </a:rPr>
                                  <m:t>⋮</m:t>
                                </m:r>
                              </m:e>
                            </m:mr>
                            <m:mr>
                              <m:e>
                                <m:sSub>
                                  <m:sSubPr>
                                    <m:ctrlPr>
                                      <a:rPr lang="en-US" sz="1400" i="1">
                                        <a:latin typeface="Cambria Math" panose="02040503050406030204" pitchFamily="18" charset="0"/>
                                      </a:rPr>
                                    </m:ctrlPr>
                                  </m:sSubPr>
                                  <m:e>
                                    <m:r>
                                      <a:rPr lang="en-US" sz="1400" i="1">
                                        <a:latin typeface="Cambria Math" panose="02040503050406030204" pitchFamily="18" charset="0"/>
                                      </a:rPr>
                                      <m:t>𝑊</m:t>
                                    </m:r>
                                  </m:e>
                                  <m:sub>
                                    <m:r>
                                      <a:rPr lang="en-US" sz="1400" i="1">
                                        <a:latin typeface="Cambria Math" panose="02040503050406030204" pitchFamily="18" charset="0"/>
                                      </a:rPr>
                                      <m:t>1</m:t>
                                    </m:r>
                                    <m:r>
                                      <a:rPr lang="en-US" sz="1400" b="0" i="1" smtClean="0">
                                        <a:latin typeface="Cambria Math" panose="02040503050406030204" pitchFamily="18" charset="0"/>
                                      </a:rPr>
                                      <m:t>𝑛</m:t>
                                    </m:r>
                                  </m:sub>
                                </m:sSub>
                              </m:e>
                              <m:e>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𝑊</m:t>
                                    </m:r>
                                  </m:e>
                                  <m:sub>
                                    <m:r>
                                      <a:rPr lang="en-US" sz="1400" b="0" i="1" smtClean="0">
                                        <a:latin typeface="Cambria Math" panose="02040503050406030204" pitchFamily="18" charset="0"/>
                                      </a:rPr>
                                      <m:t>2</m:t>
                                    </m:r>
                                    <m:r>
                                      <a:rPr lang="en-US" sz="1400" b="0" i="1" smtClean="0">
                                        <a:latin typeface="Cambria Math" panose="02040503050406030204" pitchFamily="18" charset="0"/>
                                      </a:rPr>
                                      <m:t>𝑛</m:t>
                                    </m:r>
                                  </m:sub>
                                </m:sSub>
                              </m:e>
                              <m:e>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𝑊</m:t>
                                    </m:r>
                                  </m:e>
                                  <m:sub>
                                    <m:r>
                                      <a:rPr lang="en-US" sz="1400" b="0" i="1" smtClean="0">
                                        <a:latin typeface="Cambria Math" panose="02040503050406030204" pitchFamily="18" charset="0"/>
                                      </a:rPr>
                                      <m:t>3</m:t>
                                    </m:r>
                                    <m:r>
                                      <a:rPr lang="en-US" sz="1400" b="0" i="1" smtClean="0">
                                        <a:latin typeface="Cambria Math" panose="02040503050406030204" pitchFamily="18" charset="0"/>
                                      </a:rPr>
                                      <m:t>𝑛</m:t>
                                    </m:r>
                                  </m:sub>
                                </m:sSub>
                              </m:e>
                            </m:mr>
                          </m:m>
                        </m:oMath>
                      </m:oMathPara>
                    </a14:m>
                    <a:endParaRPr lang="en-US" dirty="0"/>
                  </a:p>
                </p:txBody>
              </p:sp>
            </mc:Choice>
            <mc:Fallback>
              <p:sp>
                <p:nvSpPr>
                  <p:cNvPr id="1036" name="TextBox 1035"/>
                  <p:cNvSpPr txBox="1">
                    <a:spLocks noRot="1" noChangeAspect="1" noMove="1" noResize="1" noEditPoints="1" noAdjustHandles="1" noChangeArrowheads="1" noChangeShapeType="1" noTextEdit="1"/>
                  </p:cNvSpPr>
                  <p:nvPr/>
                </p:nvSpPr>
                <p:spPr>
                  <a:xfrm>
                    <a:off x="3076360" y="3902157"/>
                    <a:ext cx="1527791" cy="911660"/>
                  </a:xfrm>
                  <a:prstGeom prst="rect">
                    <a:avLst/>
                  </a:prstGeom>
                  <a:blipFill>
                    <a:blip r:embed="rId28"/>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37" name="TextBox 1036"/>
                  <p:cNvSpPr txBox="1"/>
                  <p:nvPr/>
                </p:nvSpPr>
                <p:spPr>
                  <a:xfrm>
                    <a:off x="4842454" y="3902157"/>
                    <a:ext cx="426912" cy="910570"/>
                  </a:xfrm>
                  <a:prstGeom prst="rect">
                    <a:avLst/>
                  </a:prstGeom>
                  <a:solidFill>
                    <a:srgbClr val="AFDDFF"/>
                  </a:solidFill>
                  <a:ln>
                    <a:solidFill>
                      <a:schemeClr val="tx1"/>
                    </a:solidFill>
                  </a:ln>
                </p:spPr>
                <p:txBody>
                  <a:bodyPr wrap="none" rtlCol="0">
                    <a:spAutoFit/>
                  </a:bodyPr>
                  <a:lstStyle/>
                  <a:p>
                    <a14:m>
                      <m:oMathPara xmlns:m="http://schemas.openxmlformats.org/officeDocument/2006/math">
                        <m:oMathParaPr>
                          <m:jc m:val="centerGroup"/>
                        </m:oMathParaPr>
                        <m:oMath xmlns:m="http://schemas.openxmlformats.org/officeDocument/2006/math">
                          <m:m>
                            <m:mPr>
                              <m:mcs>
                                <m:mc>
                                  <m:mcPr>
                                    <m:count m:val="1"/>
                                    <m:mcJc m:val="center"/>
                                  </m:mcPr>
                                </m:mc>
                              </m:mcs>
                              <m:ctrlPr>
                                <a:rPr lang="en-US" sz="1400" b="0" i="1" smtClean="0">
                                  <a:latin typeface="Cambria Math" panose="02040503050406030204" pitchFamily="18" charset="0"/>
                                </a:rPr>
                              </m:ctrlPr>
                            </m:mPr>
                            <m:mr>
                              <m:e>
                                <m:sSub>
                                  <m:sSubPr>
                                    <m:ctrlPr>
                                      <a:rPr lang="en-US" sz="1400" b="0" i="1" smtClean="0">
                                        <a:latin typeface="Cambria Math" panose="02040503050406030204" pitchFamily="18" charset="0"/>
                                      </a:rPr>
                                    </m:ctrlPr>
                                  </m:sSubPr>
                                  <m:e>
                                    <m:r>
                                      <m:rPr>
                                        <m:brk m:alnAt="7"/>
                                      </m:rPr>
                                      <a:rPr lang="en-US" sz="1400" b="0" i="1" smtClean="0">
                                        <a:latin typeface="Cambria Math" panose="02040503050406030204" pitchFamily="18" charset="0"/>
                                      </a:rPr>
                                      <m:t>𝑋</m:t>
                                    </m:r>
                                  </m:e>
                                  <m:sub>
                                    <m:r>
                                      <m:rPr>
                                        <m:brk m:alnAt="7"/>
                                      </m:rPr>
                                      <a:rPr lang="en-US" sz="1400" b="0" i="1" smtClean="0">
                                        <a:latin typeface="Cambria Math" panose="02040503050406030204" pitchFamily="18" charset="0"/>
                                      </a:rPr>
                                      <m:t>1</m:t>
                                    </m:r>
                                  </m:sub>
                                </m:sSub>
                              </m:e>
                            </m:mr>
                            <m:mr>
                              <m:e>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𝑋</m:t>
                                    </m:r>
                                  </m:e>
                                  <m:sub>
                                    <m:r>
                                      <a:rPr lang="en-US" sz="1400" b="0" i="1" smtClean="0">
                                        <a:latin typeface="Cambria Math" panose="02040503050406030204" pitchFamily="18" charset="0"/>
                                      </a:rPr>
                                      <m:t>2</m:t>
                                    </m:r>
                                  </m:sub>
                                </m:sSub>
                              </m:e>
                            </m:mr>
                            <m:mr>
                              <m:e>
                                <m:r>
                                  <a:rPr lang="en-US" sz="1400" i="1" smtClean="0">
                                    <a:latin typeface="Cambria Math" panose="02040503050406030204" pitchFamily="18" charset="0"/>
                                  </a:rPr>
                                  <m:t>⋮</m:t>
                                </m:r>
                              </m:e>
                            </m:mr>
                            <m:mr>
                              <m:e>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𝑋</m:t>
                                    </m:r>
                                  </m:e>
                                  <m:sub>
                                    <m:r>
                                      <a:rPr lang="en-US" sz="1400" b="0" i="1" smtClean="0">
                                        <a:latin typeface="Cambria Math" panose="02040503050406030204" pitchFamily="18" charset="0"/>
                                      </a:rPr>
                                      <m:t>𝑛</m:t>
                                    </m:r>
                                  </m:sub>
                                </m:sSub>
                              </m:e>
                            </m:mr>
                          </m:m>
                        </m:oMath>
                      </m:oMathPara>
                    </a14:m>
                    <a:endParaRPr lang="en-US" dirty="0"/>
                  </a:p>
                </p:txBody>
              </p:sp>
            </mc:Choice>
            <mc:Fallback>
              <p:sp>
                <p:nvSpPr>
                  <p:cNvPr id="1037" name="TextBox 1036"/>
                  <p:cNvSpPr txBox="1">
                    <a:spLocks noRot="1" noChangeAspect="1" noMove="1" noResize="1" noEditPoints="1" noAdjustHandles="1" noChangeArrowheads="1" noChangeShapeType="1" noTextEdit="1"/>
                  </p:cNvSpPr>
                  <p:nvPr/>
                </p:nvSpPr>
                <p:spPr>
                  <a:xfrm>
                    <a:off x="4842454" y="3902157"/>
                    <a:ext cx="426912" cy="910570"/>
                  </a:xfrm>
                  <a:prstGeom prst="rect">
                    <a:avLst/>
                  </a:prstGeom>
                  <a:blipFill>
                    <a:blip r:embed="rId29"/>
                    <a:stretch>
                      <a:fillRect/>
                    </a:stretch>
                  </a:blipFill>
                  <a:ln>
                    <a:solidFill>
                      <a:schemeClr val="tx1"/>
                    </a:solidFill>
                  </a:ln>
                </p:spPr>
                <p:txBody>
                  <a:bodyPr/>
                  <a:lstStyle/>
                  <a:p>
                    <a:r>
                      <a:rPr lang="en-US">
                        <a:noFill/>
                      </a:rPr>
                      <a:t> </a:t>
                    </a:r>
                  </a:p>
                </p:txBody>
              </p:sp>
            </mc:Fallback>
          </mc:AlternateContent>
          <p:sp>
            <p:nvSpPr>
              <p:cNvPr id="1038" name="TextBox 1037"/>
              <p:cNvSpPr txBox="1"/>
              <p:nvPr/>
            </p:nvSpPr>
            <p:spPr>
              <a:xfrm>
                <a:off x="5370755" y="4172776"/>
                <a:ext cx="300082" cy="369332"/>
              </a:xfrm>
              <a:prstGeom prst="rect">
                <a:avLst/>
              </a:prstGeom>
              <a:noFill/>
            </p:spPr>
            <p:txBody>
              <a:bodyPr wrap="none" rtlCol="0">
                <a:spAutoFit/>
              </a:bodyPr>
              <a:lstStyle/>
              <a:p>
                <a:r>
                  <a:rPr lang="en-US" dirty="0" smtClean="0"/>
                  <a:t>+</a:t>
                </a:r>
                <a:endParaRPr lang="en-US" dirty="0"/>
              </a:p>
            </p:txBody>
          </p:sp>
          <mc:AlternateContent xmlns:mc="http://schemas.openxmlformats.org/markup-compatibility/2006">
            <mc:Choice xmlns:a14="http://schemas.microsoft.com/office/drawing/2010/main" Requires="a14">
              <p:sp>
                <p:nvSpPr>
                  <p:cNvPr id="88" name="TextBox 87"/>
                  <p:cNvSpPr txBox="1"/>
                  <p:nvPr/>
                </p:nvSpPr>
                <p:spPr>
                  <a:xfrm>
                    <a:off x="5761369" y="3896450"/>
                    <a:ext cx="409856" cy="921984"/>
                  </a:xfrm>
                  <a:prstGeom prst="rect">
                    <a:avLst/>
                  </a:prstGeom>
                  <a:solidFill>
                    <a:schemeClr val="accent6"/>
                  </a:solidFill>
                  <a:ln>
                    <a:solidFill>
                      <a:schemeClr val="tx1"/>
                    </a:solidFill>
                  </a:ln>
                </p:spPr>
                <p:txBody>
                  <a:bodyPr wrap="none" rtlCol="0">
                    <a:spAutoFit/>
                  </a:bodyPr>
                  <a:lstStyle/>
                  <a:p>
                    <a14:m>
                      <m:oMathPara xmlns:m="http://schemas.openxmlformats.org/officeDocument/2006/math">
                        <m:oMathParaPr>
                          <m:jc m:val="centerGroup"/>
                        </m:oMathParaPr>
                        <m:oMath xmlns:m="http://schemas.openxmlformats.org/officeDocument/2006/math">
                          <m:m>
                            <m:mPr>
                              <m:mcs>
                                <m:mc>
                                  <m:mcPr>
                                    <m:count m:val="1"/>
                                    <m:mcJc m:val="center"/>
                                  </m:mcPr>
                                </m:mc>
                              </m:mcs>
                              <m:ctrlPr>
                                <a:rPr lang="en-US" sz="1400" b="0" i="1" smtClean="0">
                                  <a:latin typeface="Cambria Math" panose="02040503050406030204" pitchFamily="18" charset="0"/>
                                </a:rPr>
                              </m:ctrlPr>
                            </m:mPr>
                            <m:mr>
                              <m:e>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𝑏</m:t>
                                    </m:r>
                                  </m:e>
                                  <m:sub>
                                    <m:r>
                                      <m:rPr>
                                        <m:brk m:alnAt="7"/>
                                      </m:rPr>
                                      <a:rPr lang="en-US" sz="1400" b="0" i="1" smtClean="0">
                                        <a:latin typeface="Cambria Math" panose="02040503050406030204" pitchFamily="18" charset="0"/>
                                      </a:rPr>
                                      <m:t>1</m:t>
                                    </m:r>
                                  </m:sub>
                                </m:sSub>
                              </m:e>
                            </m:mr>
                            <m:mr>
                              <m:e>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𝑏</m:t>
                                    </m:r>
                                  </m:e>
                                  <m:sub>
                                    <m:r>
                                      <a:rPr lang="en-US" sz="1400" b="0" i="1" smtClean="0">
                                        <a:latin typeface="Cambria Math" panose="02040503050406030204" pitchFamily="18" charset="0"/>
                                      </a:rPr>
                                      <m:t>2</m:t>
                                    </m:r>
                                  </m:sub>
                                </m:sSub>
                              </m:e>
                            </m:mr>
                            <m:mr>
                              <m:e>
                                <m:r>
                                  <a:rPr lang="en-US" sz="1400" i="1" smtClean="0">
                                    <a:latin typeface="Cambria Math" panose="02040503050406030204" pitchFamily="18" charset="0"/>
                                  </a:rPr>
                                  <m:t>⋮</m:t>
                                </m:r>
                              </m:e>
                            </m:mr>
                            <m:mr>
                              <m:e>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𝑏</m:t>
                                    </m:r>
                                  </m:e>
                                  <m:sub>
                                    <m:r>
                                      <a:rPr lang="en-US" sz="1400" b="0" i="1" smtClean="0">
                                        <a:latin typeface="Cambria Math" panose="02040503050406030204" pitchFamily="18" charset="0"/>
                                      </a:rPr>
                                      <m:t>𝑛</m:t>
                                    </m:r>
                                  </m:sub>
                                </m:sSub>
                              </m:e>
                            </m:mr>
                          </m:m>
                        </m:oMath>
                      </m:oMathPara>
                    </a14:m>
                    <a:endParaRPr lang="en-US" sz="1400" dirty="0"/>
                  </a:p>
                </p:txBody>
              </p:sp>
            </mc:Choice>
            <mc:Fallback>
              <p:sp>
                <p:nvSpPr>
                  <p:cNvPr id="88" name="TextBox 87"/>
                  <p:cNvSpPr txBox="1">
                    <a:spLocks noRot="1" noChangeAspect="1" noMove="1" noResize="1" noEditPoints="1" noAdjustHandles="1" noChangeArrowheads="1" noChangeShapeType="1" noTextEdit="1"/>
                  </p:cNvSpPr>
                  <p:nvPr/>
                </p:nvSpPr>
                <p:spPr>
                  <a:xfrm>
                    <a:off x="5761369" y="3896450"/>
                    <a:ext cx="409856" cy="921984"/>
                  </a:xfrm>
                  <a:prstGeom prst="rect">
                    <a:avLst/>
                  </a:prstGeom>
                  <a:blipFill>
                    <a:blip r:embed="rId30"/>
                    <a:stretch>
                      <a:fillRect/>
                    </a:stretch>
                  </a:blipFill>
                  <a:ln>
                    <a:solidFill>
                      <a:schemeClr val="tx1"/>
                    </a:solidFill>
                  </a:ln>
                </p:spPr>
                <p:txBody>
                  <a:bodyPr/>
                  <a:lstStyle/>
                  <a:p>
                    <a:r>
                      <a:rPr lang="en-US">
                        <a:noFill/>
                      </a:rPr>
                      <a:t> </a:t>
                    </a:r>
                  </a:p>
                </p:txBody>
              </p:sp>
            </mc:Fallback>
          </mc:AlternateContent>
          <p:sp>
            <p:nvSpPr>
              <p:cNvPr id="89" name="TextBox 88"/>
              <p:cNvSpPr txBox="1"/>
              <p:nvPr/>
            </p:nvSpPr>
            <p:spPr>
              <a:xfrm>
                <a:off x="6234210" y="4172776"/>
                <a:ext cx="300082" cy="369332"/>
              </a:xfrm>
              <a:prstGeom prst="rect">
                <a:avLst/>
              </a:prstGeom>
              <a:noFill/>
            </p:spPr>
            <p:txBody>
              <a:bodyPr wrap="none" rtlCol="0">
                <a:spAutoFit/>
              </a:bodyPr>
              <a:lstStyle/>
              <a:p>
                <a:r>
                  <a:rPr lang="en-US" dirty="0" smtClean="0"/>
                  <a:t>=</a:t>
                </a:r>
                <a:endParaRPr lang="en-US" dirty="0"/>
              </a:p>
            </p:txBody>
          </p:sp>
          <mc:AlternateContent xmlns:mc="http://schemas.openxmlformats.org/markup-compatibility/2006">
            <mc:Choice xmlns:a14="http://schemas.microsoft.com/office/drawing/2010/main" Requires="a14">
              <p:sp>
                <p:nvSpPr>
                  <p:cNvPr id="90" name="TextBox 89"/>
                  <p:cNvSpPr txBox="1"/>
                  <p:nvPr/>
                </p:nvSpPr>
                <p:spPr>
                  <a:xfrm>
                    <a:off x="6638767" y="4025908"/>
                    <a:ext cx="403059" cy="663067"/>
                  </a:xfrm>
                  <a:prstGeom prst="rect">
                    <a:avLst/>
                  </a:prstGeom>
                  <a:solidFill>
                    <a:srgbClr val="FA8ACD"/>
                  </a:solidFill>
                  <a:ln>
                    <a:solidFill>
                      <a:schemeClr val="tx1"/>
                    </a:solidFill>
                  </a:ln>
                </p:spPr>
                <p:txBody>
                  <a:bodyPr wrap="none" rtlCol="0">
                    <a:spAutoFit/>
                  </a:bodyPr>
                  <a:lstStyle/>
                  <a:p>
                    <a14:m>
                      <m:oMathPara xmlns:m="http://schemas.openxmlformats.org/officeDocument/2006/math">
                        <m:oMathParaPr>
                          <m:jc m:val="centerGroup"/>
                        </m:oMathParaPr>
                        <m:oMath xmlns:m="http://schemas.openxmlformats.org/officeDocument/2006/math">
                          <m:m>
                            <m:mPr>
                              <m:mcs>
                                <m:mc>
                                  <m:mcPr>
                                    <m:count m:val="1"/>
                                    <m:mcJc m:val="center"/>
                                  </m:mcPr>
                                </m:mc>
                              </m:mcs>
                              <m:ctrlPr>
                                <a:rPr lang="en-US" sz="1400" b="0" i="1" smtClean="0">
                                  <a:latin typeface="Cambria Math" panose="02040503050406030204" pitchFamily="18" charset="0"/>
                                </a:rPr>
                              </m:ctrlPr>
                            </m:mPr>
                            <m:mr>
                              <m:e>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𝑦</m:t>
                                    </m:r>
                                  </m:e>
                                  <m:sub>
                                    <m:r>
                                      <m:rPr>
                                        <m:brk m:alnAt="7"/>
                                      </m:rPr>
                                      <a:rPr lang="en-US" sz="1400" b="0" i="1" smtClean="0">
                                        <a:latin typeface="Cambria Math" panose="02040503050406030204" pitchFamily="18" charset="0"/>
                                      </a:rPr>
                                      <m:t>1</m:t>
                                    </m:r>
                                  </m:sub>
                                </m:sSub>
                              </m:e>
                            </m:mr>
                            <m:mr>
                              <m:e>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𝑦</m:t>
                                    </m:r>
                                  </m:e>
                                  <m:sub>
                                    <m:r>
                                      <a:rPr lang="en-US" sz="1400" b="0" i="1" smtClean="0">
                                        <a:latin typeface="Cambria Math" panose="02040503050406030204" pitchFamily="18" charset="0"/>
                                      </a:rPr>
                                      <m:t>2</m:t>
                                    </m:r>
                                  </m:sub>
                                </m:sSub>
                              </m:e>
                            </m:mr>
                            <m:mr>
                              <m:e>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𝑦</m:t>
                                    </m:r>
                                  </m:e>
                                  <m:sub>
                                    <m:r>
                                      <a:rPr lang="en-US" sz="1400" b="0" i="1" smtClean="0">
                                        <a:latin typeface="Cambria Math" panose="02040503050406030204" pitchFamily="18" charset="0"/>
                                      </a:rPr>
                                      <m:t>3</m:t>
                                    </m:r>
                                  </m:sub>
                                </m:sSub>
                              </m:e>
                            </m:mr>
                          </m:m>
                        </m:oMath>
                      </m:oMathPara>
                    </a14:m>
                    <a:endParaRPr lang="en-US" sz="1400" dirty="0"/>
                  </a:p>
                </p:txBody>
              </p:sp>
            </mc:Choice>
            <mc:Fallback>
              <p:sp>
                <p:nvSpPr>
                  <p:cNvPr id="90" name="TextBox 89"/>
                  <p:cNvSpPr txBox="1">
                    <a:spLocks noRot="1" noChangeAspect="1" noMove="1" noResize="1" noEditPoints="1" noAdjustHandles="1" noChangeArrowheads="1" noChangeShapeType="1" noTextEdit="1"/>
                  </p:cNvSpPr>
                  <p:nvPr/>
                </p:nvSpPr>
                <p:spPr>
                  <a:xfrm>
                    <a:off x="6638767" y="4025908"/>
                    <a:ext cx="403059" cy="663067"/>
                  </a:xfrm>
                  <a:prstGeom prst="rect">
                    <a:avLst/>
                  </a:prstGeom>
                  <a:blipFill>
                    <a:blip r:embed="rId31"/>
                    <a:stretch>
                      <a:fillRect/>
                    </a:stretch>
                  </a:blipFill>
                  <a:ln>
                    <a:solidFill>
                      <a:schemeClr val="tx1"/>
                    </a:solidFill>
                  </a:ln>
                </p:spPr>
                <p:txBody>
                  <a:bodyPr/>
                  <a:lstStyle/>
                  <a:p>
                    <a:r>
                      <a:rPr lang="en-US">
                        <a:noFill/>
                      </a:rPr>
                      <a:t> </a:t>
                    </a:r>
                  </a:p>
                </p:txBody>
              </p:sp>
            </mc:Fallback>
          </mc:AlternateContent>
        </p:grpSp>
        <mc:AlternateContent xmlns:mc="http://schemas.openxmlformats.org/markup-compatibility/2006">
          <mc:Choice xmlns:a14="http://schemas.microsoft.com/office/drawing/2010/main" Requires="a14">
            <p:sp>
              <p:nvSpPr>
                <p:cNvPr id="66" name="TextBox 65"/>
                <p:cNvSpPr txBox="1"/>
                <p:nvPr/>
              </p:nvSpPr>
              <p:spPr>
                <a:xfrm>
                  <a:off x="3096830" y="4817333"/>
                  <a:ext cx="2668808" cy="523220"/>
                </a:xfrm>
                <a:prstGeom prst="rect">
                  <a:avLst/>
                </a:prstGeom>
                <a:noFill/>
              </p:spPr>
              <p:txBody>
                <a:bodyPr wrap="none" rtlCol="0">
                  <a:spAutoFit/>
                </a:bodyPr>
                <a:lstStyle/>
                <a:p>
                  <a14:m>
                    <m:oMath xmlns:m="http://schemas.openxmlformats.org/officeDocument/2006/math">
                      <m:r>
                        <a:rPr lang="en-US" sz="1400" b="0" i="1" smtClean="0">
                          <a:latin typeface="Cambria Math" panose="02040503050406030204" pitchFamily="18" charset="0"/>
                        </a:rPr>
                        <m:t>𝑛</m:t>
                      </m:r>
                      <m:r>
                        <a:rPr lang="en-US" sz="1400" b="0" i="1" smtClean="0">
                          <a:latin typeface="Cambria Math" panose="02040503050406030204" pitchFamily="18" charset="0"/>
                        </a:rPr>
                        <m:t>:</m:t>
                      </m:r>
                    </m:oMath>
                  </a14:m>
                  <a:r>
                    <a:rPr lang="en-US" sz="1400" dirty="0" smtClean="0"/>
                    <a:t> number of features in an image</a:t>
                  </a:r>
                </a:p>
                <a:p>
                  <a:r>
                    <a:rPr lang="en-US" sz="1400" dirty="0" smtClean="0"/>
                    <a:t>3: number of output classes</a:t>
                  </a:r>
                  <a:endParaRPr lang="en-US" sz="1400" dirty="0"/>
                </a:p>
              </p:txBody>
            </p:sp>
          </mc:Choice>
          <mc:Fallback>
            <p:sp>
              <p:nvSpPr>
                <p:cNvPr id="66" name="TextBox 65"/>
                <p:cNvSpPr txBox="1">
                  <a:spLocks noRot="1" noChangeAspect="1" noMove="1" noResize="1" noEditPoints="1" noAdjustHandles="1" noChangeArrowheads="1" noChangeShapeType="1" noTextEdit="1"/>
                </p:cNvSpPr>
                <p:nvPr/>
              </p:nvSpPr>
              <p:spPr>
                <a:xfrm>
                  <a:off x="3096830" y="4817333"/>
                  <a:ext cx="2668808" cy="523220"/>
                </a:xfrm>
                <a:prstGeom prst="rect">
                  <a:avLst/>
                </a:prstGeom>
                <a:blipFill>
                  <a:blip r:embed="rId32"/>
                  <a:stretch>
                    <a:fillRect l="-685" t="-2326" b="-11628"/>
                  </a:stretch>
                </a:blipFill>
              </p:spPr>
              <p:txBody>
                <a:bodyPr/>
                <a:lstStyle/>
                <a:p>
                  <a:r>
                    <a:rPr lang="en-US">
                      <a:noFill/>
                    </a:rPr>
                    <a:t> </a:t>
                  </a:r>
                </a:p>
              </p:txBody>
            </p:sp>
          </mc:Fallback>
        </mc:AlternateContent>
      </p:grpSp>
      <p:grpSp>
        <p:nvGrpSpPr>
          <p:cNvPr id="68" name="Group 67"/>
          <p:cNvGrpSpPr/>
          <p:nvPr/>
        </p:nvGrpSpPr>
        <p:grpSpPr>
          <a:xfrm>
            <a:off x="1283745" y="5503510"/>
            <a:ext cx="5841280" cy="1245509"/>
            <a:chOff x="1283745" y="5503510"/>
            <a:chExt cx="5841280" cy="1245509"/>
          </a:xfrm>
        </p:grpSpPr>
        <p:grpSp>
          <p:nvGrpSpPr>
            <p:cNvPr id="1055" name="Group 1054"/>
            <p:cNvGrpSpPr/>
            <p:nvPr/>
          </p:nvGrpSpPr>
          <p:grpSpPr>
            <a:xfrm>
              <a:off x="1353581" y="5503510"/>
              <a:ext cx="5771444" cy="956521"/>
              <a:chOff x="1355008" y="5394853"/>
              <a:chExt cx="5771444" cy="956521"/>
            </a:xfrm>
          </p:grpSpPr>
          <mc:AlternateContent xmlns:mc="http://schemas.openxmlformats.org/markup-compatibility/2006">
            <mc:Choice xmlns:a14="http://schemas.microsoft.com/office/drawing/2010/main" Requires="a14">
              <p:sp>
                <p:nvSpPr>
                  <p:cNvPr id="94" name="TextBox 93"/>
                  <p:cNvSpPr txBox="1"/>
                  <p:nvPr/>
                </p:nvSpPr>
                <p:spPr>
                  <a:xfrm>
                    <a:off x="1355008" y="5395471"/>
                    <a:ext cx="1527791" cy="911660"/>
                  </a:xfrm>
                  <a:prstGeom prst="rect">
                    <a:avLst/>
                  </a:prstGeom>
                  <a:solidFill>
                    <a:srgbClr val="C00000"/>
                  </a:solidFill>
                  <a:ln>
                    <a:solidFill>
                      <a:schemeClr val="tx1"/>
                    </a:solidFill>
                  </a:ln>
                </p:spPr>
                <p:txBody>
                  <a:bodyPr wrap="none" rtlCol="0">
                    <a:spAutoFit/>
                  </a:bodyPr>
                  <a:lstStyle/>
                  <a:p>
                    <a14:m>
                      <m:oMathPara xmlns:m="http://schemas.openxmlformats.org/officeDocument/2006/math">
                        <m:oMathParaPr>
                          <m:jc m:val="centerGroup"/>
                        </m:oMathParaPr>
                        <m:oMath xmlns:m="http://schemas.openxmlformats.org/officeDocument/2006/math">
                          <m:m>
                            <m:mPr>
                              <m:mcs>
                                <m:mc>
                                  <m:mcPr>
                                    <m:count m:val="3"/>
                                    <m:mcJc m:val="center"/>
                                  </m:mcPr>
                                </m:mc>
                              </m:mcs>
                              <m:ctrlPr>
                                <a:rPr lang="en-US" sz="1400" b="0" i="1" smtClean="0">
                                  <a:latin typeface="Cambria Math" panose="02040503050406030204" pitchFamily="18" charset="0"/>
                                </a:rPr>
                              </m:ctrlPr>
                            </m:mPr>
                            <m:mr>
                              <m:e>
                                <m:sSub>
                                  <m:sSubPr>
                                    <m:ctrlPr>
                                      <a:rPr lang="en-US" sz="1400" b="0" i="1" smtClean="0">
                                        <a:latin typeface="Cambria Math" panose="02040503050406030204" pitchFamily="18" charset="0"/>
                                      </a:rPr>
                                    </m:ctrlPr>
                                  </m:sSubPr>
                                  <m:e>
                                    <m:r>
                                      <m:rPr>
                                        <m:brk m:alnAt="7"/>
                                      </m:rPr>
                                      <a:rPr lang="en-US" sz="1400" b="0" i="1" smtClean="0">
                                        <a:latin typeface="Cambria Math" panose="02040503050406030204" pitchFamily="18" charset="0"/>
                                      </a:rPr>
                                      <m:t>𝑊</m:t>
                                    </m:r>
                                  </m:e>
                                  <m:sub>
                                    <m:r>
                                      <m:rPr>
                                        <m:brk m:alnAt="7"/>
                                      </m:rPr>
                                      <a:rPr lang="en-US" sz="1400" b="0" i="1" smtClean="0">
                                        <a:latin typeface="Cambria Math" panose="02040503050406030204" pitchFamily="18" charset="0"/>
                                      </a:rPr>
                                      <m:t>11</m:t>
                                    </m:r>
                                  </m:sub>
                                </m:sSub>
                              </m:e>
                              <m:e>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𝑊</m:t>
                                    </m:r>
                                  </m:e>
                                  <m:sub>
                                    <m:r>
                                      <a:rPr lang="en-US" sz="1400" b="0" i="1" smtClean="0">
                                        <a:latin typeface="Cambria Math" panose="02040503050406030204" pitchFamily="18" charset="0"/>
                                      </a:rPr>
                                      <m:t>21</m:t>
                                    </m:r>
                                  </m:sub>
                                </m:sSub>
                              </m:e>
                              <m:e>
                                <m:sSub>
                                  <m:sSubPr>
                                    <m:ctrlPr>
                                      <a:rPr lang="en-US" sz="1400" i="1">
                                        <a:latin typeface="Cambria Math" panose="02040503050406030204" pitchFamily="18" charset="0"/>
                                      </a:rPr>
                                    </m:ctrlPr>
                                  </m:sSubPr>
                                  <m:e>
                                    <m:r>
                                      <a:rPr lang="en-US" sz="1400" i="1">
                                        <a:latin typeface="Cambria Math" panose="02040503050406030204" pitchFamily="18" charset="0"/>
                                      </a:rPr>
                                      <m:t>𝑊</m:t>
                                    </m:r>
                                  </m:e>
                                  <m:sub>
                                    <m:r>
                                      <a:rPr lang="en-US" sz="1400" b="0" i="1" smtClean="0">
                                        <a:latin typeface="Cambria Math" panose="02040503050406030204" pitchFamily="18" charset="0"/>
                                      </a:rPr>
                                      <m:t>3</m:t>
                                    </m:r>
                                    <m:r>
                                      <a:rPr lang="en-US" sz="1400" i="1">
                                        <a:latin typeface="Cambria Math" panose="02040503050406030204" pitchFamily="18" charset="0"/>
                                      </a:rPr>
                                      <m:t>1</m:t>
                                    </m:r>
                                  </m:sub>
                                </m:sSub>
                              </m:e>
                            </m:mr>
                            <m:mr>
                              <m:e>
                                <m:sSub>
                                  <m:sSubPr>
                                    <m:ctrlPr>
                                      <a:rPr lang="en-US" sz="1400" i="1">
                                        <a:latin typeface="Cambria Math" panose="02040503050406030204" pitchFamily="18" charset="0"/>
                                      </a:rPr>
                                    </m:ctrlPr>
                                  </m:sSubPr>
                                  <m:e>
                                    <m:r>
                                      <a:rPr lang="en-US" sz="1400" i="1">
                                        <a:latin typeface="Cambria Math" panose="02040503050406030204" pitchFamily="18" charset="0"/>
                                      </a:rPr>
                                      <m:t>𝑊</m:t>
                                    </m:r>
                                  </m:e>
                                  <m:sub>
                                    <m:r>
                                      <a:rPr lang="en-US" sz="1400" i="1">
                                        <a:latin typeface="Cambria Math" panose="02040503050406030204" pitchFamily="18" charset="0"/>
                                      </a:rPr>
                                      <m:t>1</m:t>
                                    </m:r>
                                    <m:r>
                                      <a:rPr lang="en-US" sz="1400" b="0" i="1" smtClean="0">
                                        <a:latin typeface="Cambria Math" panose="02040503050406030204" pitchFamily="18" charset="0"/>
                                      </a:rPr>
                                      <m:t>2</m:t>
                                    </m:r>
                                  </m:sub>
                                </m:sSub>
                              </m:e>
                              <m:e>
                                <m:sSub>
                                  <m:sSubPr>
                                    <m:ctrlPr>
                                      <a:rPr lang="en-US" sz="1400" i="1">
                                        <a:latin typeface="Cambria Math" panose="02040503050406030204" pitchFamily="18" charset="0"/>
                                      </a:rPr>
                                    </m:ctrlPr>
                                  </m:sSubPr>
                                  <m:e>
                                    <m:r>
                                      <a:rPr lang="en-US" sz="1400" i="1">
                                        <a:latin typeface="Cambria Math" panose="02040503050406030204" pitchFamily="18" charset="0"/>
                                      </a:rPr>
                                      <m:t>𝑊</m:t>
                                    </m:r>
                                  </m:e>
                                  <m:sub>
                                    <m:r>
                                      <a:rPr lang="en-US" sz="1400" i="1">
                                        <a:latin typeface="Cambria Math" panose="02040503050406030204" pitchFamily="18" charset="0"/>
                                      </a:rPr>
                                      <m:t>2</m:t>
                                    </m:r>
                                    <m:r>
                                      <a:rPr lang="en-US" sz="1400" b="0" i="1" smtClean="0">
                                        <a:latin typeface="Cambria Math" panose="02040503050406030204" pitchFamily="18" charset="0"/>
                                      </a:rPr>
                                      <m:t>2</m:t>
                                    </m:r>
                                  </m:sub>
                                </m:sSub>
                              </m:e>
                              <m:e>
                                <m:sSub>
                                  <m:sSubPr>
                                    <m:ctrlPr>
                                      <a:rPr lang="en-US" sz="1400" i="1">
                                        <a:latin typeface="Cambria Math" panose="02040503050406030204" pitchFamily="18" charset="0"/>
                                      </a:rPr>
                                    </m:ctrlPr>
                                  </m:sSubPr>
                                  <m:e>
                                    <m:r>
                                      <a:rPr lang="en-US" sz="1400" i="1">
                                        <a:latin typeface="Cambria Math" panose="02040503050406030204" pitchFamily="18" charset="0"/>
                                      </a:rPr>
                                      <m:t>𝑊</m:t>
                                    </m:r>
                                  </m:e>
                                  <m:sub>
                                    <m:r>
                                      <a:rPr lang="en-US" sz="1400" b="0" i="1" smtClean="0">
                                        <a:latin typeface="Cambria Math" panose="02040503050406030204" pitchFamily="18" charset="0"/>
                                      </a:rPr>
                                      <m:t>32</m:t>
                                    </m:r>
                                  </m:sub>
                                </m:sSub>
                              </m:e>
                            </m:mr>
                            <m:mr>
                              <m:e>
                                <m:r>
                                  <a:rPr lang="en-US" sz="1400" i="1" smtClean="0">
                                    <a:latin typeface="Cambria Math" panose="02040503050406030204" pitchFamily="18" charset="0"/>
                                  </a:rPr>
                                  <m:t>⋮</m:t>
                                </m:r>
                              </m:e>
                              <m:e>
                                <m:r>
                                  <a:rPr lang="en-US" sz="1400" i="1" smtClean="0">
                                    <a:latin typeface="Cambria Math" panose="02040503050406030204" pitchFamily="18" charset="0"/>
                                  </a:rPr>
                                  <m:t>⋮</m:t>
                                </m:r>
                              </m:e>
                              <m:e>
                                <m:r>
                                  <a:rPr lang="en-US" sz="1400" i="1" smtClean="0">
                                    <a:latin typeface="Cambria Math" panose="02040503050406030204" pitchFamily="18" charset="0"/>
                                  </a:rPr>
                                  <m:t>⋮</m:t>
                                </m:r>
                              </m:e>
                            </m:mr>
                            <m:mr>
                              <m:e>
                                <m:sSub>
                                  <m:sSubPr>
                                    <m:ctrlPr>
                                      <a:rPr lang="en-US" sz="1400" i="1">
                                        <a:latin typeface="Cambria Math" panose="02040503050406030204" pitchFamily="18" charset="0"/>
                                      </a:rPr>
                                    </m:ctrlPr>
                                  </m:sSubPr>
                                  <m:e>
                                    <m:r>
                                      <a:rPr lang="en-US" sz="1400" i="1">
                                        <a:latin typeface="Cambria Math" panose="02040503050406030204" pitchFamily="18" charset="0"/>
                                      </a:rPr>
                                      <m:t>𝑊</m:t>
                                    </m:r>
                                  </m:e>
                                  <m:sub>
                                    <m:r>
                                      <a:rPr lang="en-US" sz="1400" i="1">
                                        <a:latin typeface="Cambria Math" panose="02040503050406030204" pitchFamily="18" charset="0"/>
                                      </a:rPr>
                                      <m:t>1</m:t>
                                    </m:r>
                                    <m:r>
                                      <a:rPr lang="en-US" sz="1400" b="0" i="1" smtClean="0">
                                        <a:latin typeface="Cambria Math" panose="02040503050406030204" pitchFamily="18" charset="0"/>
                                      </a:rPr>
                                      <m:t>𝑛</m:t>
                                    </m:r>
                                  </m:sub>
                                </m:sSub>
                              </m:e>
                              <m:e>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𝑊</m:t>
                                    </m:r>
                                  </m:e>
                                  <m:sub>
                                    <m:r>
                                      <a:rPr lang="en-US" sz="1400" b="0" i="1" smtClean="0">
                                        <a:latin typeface="Cambria Math" panose="02040503050406030204" pitchFamily="18" charset="0"/>
                                      </a:rPr>
                                      <m:t>2</m:t>
                                    </m:r>
                                    <m:r>
                                      <a:rPr lang="en-US" sz="1400" b="0" i="1" smtClean="0">
                                        <a:latin typeface="Cambria Math" panose="02040503050406030204" pitchFamily="18" charset="0"/>
                                      </a:rPr>
                                      <m:t>𝑛</m:t>
                                    </m:r>
                                  </m:sub>
                                </m:sSub>
                              </m:e>
                              <m:e>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𝑊</m:t>
                                    </m:r>
                                  </m:e>
                                  <m:sub>
                                    <m:r>
                                      <a:rPr lang="en-US" sz="1400" b="0" i="1" smtClean="0">
                                        <a:latin typeface="Cambria Math" panose="02040503050406030204" pitchFamily="18" charset="0"/>
                                      </a:rPr>
                                      <m:t>3</m:t>
                                    </m:r>
                                    <m:r>
                                      <a:rPr lang="en-US" sz="1400" b="0" i="1" smtClean="0">
                                        <a:latin typeface="Cambria Math" panose="02040503050406030204" pitchFamily="18" charset="0"/>
                                      </a:rPr>
                                      <m:t>𝑛</m:t>
                                    </m:r>
                                  </m:sub>
                                </m:sSub>
                              </m:e>
                            </m:mr>
                          </m:m>
                        </m:oMath>
                      </m:oMathPara>
                    </a14:m>
                    <a:endParaRPr lang="en-US" dirty="0"/>
                  </a:p>
                </p:txBody>
              </p:sp>
            </mc:Choice>
            <mc:Fallback>
              <p:sp>
                <p:nvSpPr>
                  <p:cNvPr id="94" name="TextBox 93"/>
                  <p:cNvSpPr txBox="1">
                    <a:spLocks noRot="1" noChangeAspect="1" noMove="1" noResize="1" noEditPoints="1" noAdjustHandles="1" noChangeArrowheads="1" noChangeShapeType="1" noTextEdit="1"/>
                  </p:cNvSpPr>
                  <p:nvPr/>
                </p:nvSpPr>
                <p:spPr>
                  <a:xfrm>
                    <a:off x="1355008" y="5395471"/>
                    <a:ext cx="1527791" cy="911660"/>
                  </a:xfrm>
                  <a:prstGeom prst="rect">
                    <a:avLst/>
                  </a:prstGeom>
                  <a:blipFill>
                    <a:blip r:embed="rId33"/>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5" name="TextBox 94"/>
                  <p:cNvSpPr txBox="1"/>
                  <p:nvPr/>
                </p:nvSpPr>
                <p:spPr>
                  <a:xfrm>
                    <a:off x="3121102" y="5395471"/>
                    <a:ext cx="1348190" cy="955903"/>
                  </a:xfrm>
                  <a:prstGeom prst="rect">
                    <a:avLst/>
                  </a:prstGeom>
                  <a:solidFill>
                    <a:srgbClr val="AFDDFF"/>
                  </a:solidFill>
                  <a:ln>
                    <a:solidFill>
                      <a:schemeClr val="tx1"/>
                    </a:solidFill>
                  </a:ln>
                </p:spPr>
                <p:txBody>
                  <a:bodyPr wrap="none" rtlCol="0">
                    <a:spAutoFit/>
                  </a:bodyPr>
                  <a:lstStyle/>
                  <a:p>
                    <a14:m>
                      <m:oMathPara xmlns:m="http://schemas.openxmlformats.org/officeDocument/2006/math">
                        <m:oMathParaPr>
                          <m:jc m:val="centerGroup"/>
                        </m:oMathParaPr>
                        <m:oMath xmlns:m="http://schemas.openxmlformats.org/officeDocument/2006/math">
                          <m:m>
                            <m:mPr>
                              <m:mcs>
                                <m:mc>
                                  <m:mcPr>
                                    <m:count m:val="3"/>
                                    <m:mcJc m:val="center"/>
                                  </m:mcPr>
                                </m:mc>
                              </m:mcs>
                              <m:ctrlPr>
                                <a:rPr lang="en-US" sz="1400" b="0" i="1" smtClean="0">
                                  <a:latin typeface="Cambria Math" panose="02040503050406030204" pitchFamily="18" charset="0"/>
                                </a:rPr>
                              </m:ctrlPr>
                            </m:mPr>
                            <m:mr>
                              <m:e>
                                <m:sSub>
                                  <m:sSubPr>
                                    <m:ctrlPr>
                                      <a:rPr lang="en-US" sz="1400" b="0" i="1" smtClean="0">
                                        <a:latin typeface="Cambria Math" panose="02040503050406030204" pitchFamily="18" charset="0"/>
                                      </a:rPr>
                                    </m:ctrlPr>
                                  </m:sSubPr>
                                  <m:e>
                                    <m:r>
                                      <m:rPr>
                                        <m:brk m:alnAt="7"/>
                                      </m:rPr>
                                      <a:rPr lang="en-US" sz="1400" b="0" i="1" smtClean="0">
                                        <a:latin typeface="Cambria Math" panose="02040503050406030204" pitchFamily="18" charset="0"/>
                                      </a:rPr>
                                      <m:t>𝑋</m:t>
                                    </m:r>
                                  </m:e>
                                  <m:sub>
                                    <m:r>
                                      <m:rPr>
                                        <m:brk m:alnAt="7"/>
                                      </m:rPr>
                                      <a:rPr lang="en-US" sz="1400" b="0" i="1" smtClean="0">
                                        <a:latin typeface="Cambria Math" panose="02040503050406030204" pitchFamily="18" charset="0"/>
                                      </a:rPr>
                                      <m:t>11</m:t>
                                    </m:r>
                                  </m:sub>
                                </m:sSub>
                              </m:e>
                              <m:e>
                                <m:r>
                                  <a:rPr lang="en-US" sz="1400" b="0" i="1" smtClean="0">
                                    <a:latin typeface="Cambria Math" panose="02040503050406030204" pitchFamily="18" charset="0"/>
                                  </a:rPr>
                                  <m:t>…</m:t>
                                </m:r>
                              </m:e>
                              <m:e>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𝑋</m:t>
                                    </m:r>
                                  </m:e>
                                  <m:sub>
                                    <m:r>
                                      <a:rPr lang="en-US" sz="1400" b="0" i="1" smtClean="0">
                                        <a:latin typeface="Cambria Math" panose="02040503050406030204" pitchFamily="18" charset="0"/>
                                      </a:rPr>
                                      <m:t>1</m:t>
                                    </m:r>
                                    <m:r>
                                      <a:rPr lang="en-US" sz="1400" b="0" i="1" smtClean="0">
                                        <a:latin typeface="Cambria Math" panose="02040503050406030204" pitchFamily="18" charset="0"/>
                                      </a:rPr>
                                      <m:t>𝑚</m:t>
                                    </m:r>
                                  </m:sub>
                                </m:sSub>
                              </m:e>
                            </m:mr>
                            <m:mr>
                              <m:e>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𝑋</m:t>
                                    </m:r>
                                  </m:e>
                                  <m:sub>
                                    <m:r>
                                      <a:rPr lang="en-US" sz="1400" b="0" i="1" smtClean="0">
                                        <a:latin typeface="Cambria Math" panose="02040503050406030204" pitchFamily="18" charset="0"/>
                                      </a:rPr>
                                      <m:t>21</m:t>
                                    </m:r>
                                  </m:sub>
                                </m:sSub>
                              </m:e>
                              <m:e/>
                              <m:e>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𝑋</m:t>
                                    </m:r>
                                  </m:e>
                                  <m:sub>
                                    <m:r>
                                      <a:rPr lang="en-US" sz="1400" b="0" i="1" smtClean="0">
                                        <a:latin typeface="Cambria Math" panose="02040503050406030204" pitchFamily="18" charset="0"/>
                                      </a:rPr>
                                      <m:t>2</m:t>
                                    </m:r>
                                    <m:r>
                                      <a:rPr lang="en-US" sz="1400" b="0" i="1" smtClean="0">
                                        <a:latin typeface="Cambria Math" panose="02040503050406030204" pitchFamily="18" charset="0"/>
                                      </a:rPr>
                                      <m:t>𝑚</m:t>
                                    </m:r>
                                  </m:sub>
                                </m:sSub>
                              </m:e>
                            </m:mr>
                            <m:mr>
                              <m:e>
                                <m:r>
                                  <a:rPr lang="en-US" sz="1400" i="1" smtClean="0">
                                    <a:latin typeface="Cambria Math" panose="02040503050406030204" pitchFamily="18" charset="0"/>
                                  </a:rPr>
                                  <m:t>⋮</m:t>
                                </m:r>
                              </m:e>
                              <m:e/>
                              <m:e>
                                <m:r>
                                  <a:rPr lang="en-US" sz="1400" i="1" smtClean="0">
                                    <a:latin typeface="Cambria Math" panose="02040503050406030204" pitchFamily="18" charset="0"/>
                                  </a:rPr>
                                  <m:t>⋮</m:t>
                                </m:r>
                              </m:e>
                            </m:mr>
                            <m:mr>
                              <m:e>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𝑋</m:t>
                                    </m:r>
                                  </m:e>
                                  <m:sub>
                                    <m:r>
                                      <a:rPr lang="en-US" sz="1400" b="0" i="1" smtClean="0">
                                        <a:latin typeface="Cambria Math" panose="02040503050406030204" pitchFamily="18" charset="0"/>
                                      </a:rPr>
                                      <m:t>𝑛</m:t>
                                    </m:r>
                                    <m:r>
                                      <a:rPr lang="en-US" sz="1400" b="0" i="1" smtClean="0">
                                        <a:latin typeface="Cambria Math" panose="02040503050406030204" pitchFamily="18" charset="0"/>
                                      </a:rPr>
                                      <m:t>1</m:t>
                                    </m:r>
                                  </m:sub>
                                </m:sSub>
                              </m:e>
                              <m:e>
                                <m:r>
                                  <a:rPr lang="en-US" sz="1400" b="0" i="1" smtClean="0">
                                    <a:latin typeface="Cambria Math" panose="02040503050406030204" pitchFamily="18" charset="0"/>
                                  </a:rPr>
                                  <m:t>…</m:t>
                                </m:r>
                              </m:e>
                              <m:e>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𝑋</m:t>
                                    </m:r>
                                  </m:e>
                                  <m:sub>
                                    <m:r>
                                      <a:rPr lang="en-US" sz="1400" b="0" i="1" smtClean="0">
                                        <a:latin typeface="Cambria Math" panose="02040503050406030204" pitchFamily="18" charset="0"/>
                                      </a:rPr>
                                      <m:t>𝑛𝑚</m:t>
                                    </m:r>
                                  </m:sub>
                                </m:sSub>
                              </m:e>
                            </m:mr>
                          </m:m>
                        </m:oMath>
                      </m:oMathPara>
                    </a14:m>
                    <a:endParaRPr lang="en-US" dirty="0"/>
                  </a:p>
                </p:txBody>
              </p:sp>
            </mc:Choice>
            <mc:Fallback>
              <p:sp>
                <p:nvSpPr>
                  <p:cNvPr id="95" name="TextBox 94"/>
                  <p:cNvSpPr txBox="1">
                    <a:spLocks noRot="1" noChangeAspect="1" noMove="1" noResize="1" noEditPoints="1" noAdjustHandles="1" noChangeArrowheads="1" noChangeShapeType="1" noTextEdit="1"/>
                  </p:cNvSpPr>
                  <p:nvPr/>
                </p:nvSpPr>
                <p:spPr>
                  <a:xfrm>
                    <a:off x="3121102" y="5395471"/>
                    <a:ext cx="1348190" cy="955903"/>
                  </a:xfrm>
                  <a:prstGeom prst="rect">
                    <a:avLst/>
                  </a:prstGeom>
                  <a:blipFill>
                    <a:blip r:embed="rId34"/>
                    <a:stretch>
                      <a:fillRect/>
                    </a:stretch>
                  </a:blipFill>
                  <a:ln>
                    <a:solidFill>
                      <a:schemeClr val="tx1"/>
                    </a:solidFill>
                  </a:ln>
                </p:spPr>
                <p:txBody>
                  <a:bodyPr/>
                  <a:lstStyle/>
                  <a:p>
                    <a:r>
                      <a:rPr lang="en-US">
                        <a:noFill/>
                      </a:rPr>
                      <a:t> </a:t>
                    </a:r>
                  </a:p>
                </p:txBody>
              </p:sp>
            </mc:Fallback>
          </mc:AlternateContent>
          <p:sp>
            <p:nvSpPr>
              <p:cNvPr id="96" name="TextBox 95"/>
              <p:cNvSpPr txBox="1"/>
              <p:nvPr/>
            </p:nvSpPr>
            <p:spPr>
              <a:xfrm>
                <a:off x="4553467" y="5671179"/>
                <a:ext cx="300082" cy="369332"/>
              </a:xfrm>
              <a:prstGeom prst="rect">
                <a:avLst/>
              </a:prstGeom>
              <a:noFill/>
            </p:spPr>
            <p:txBody>
              <a:bodyPr wrap="none" rtlCol="0">
                <a:spAutoFit/>
              </a:bodyPr>
              <a:lstStyle/>
              <a:p>
                <a:r>
                  <a:rPr lang="en-US" dirty="0" smtClean="0"/>
                  <a:t>+</a:t>
                </a:r>
                <a:endParaRPr lang="en-US" dirty="0"/>
              </a:p>
            </p:txBody>
          </p:sp>
          <mc:AlternateContent xmlns:mc="http://schemas.openxmlformats.org/markup-compatibility/2006">
            <mc:Choice xmlns:a14="http://schemas.microsoft.com/office/drawing/2010/main" Requires="a14">
              <p:sp>
                <p:nvSpPr>
                  <p:cNvPr id="97" name="TextBox 96"/>
                  <p:cNvSpPr txBox="1"/>
                  <p:nvPr/>
                </p:nvSpPr>
                <p:spPr>
                  <a:xfrm>
                    <a:off x="4944081" y="5394853"/>
                    <a:ext cx="409856" cy="921984"/>
                  </a:xfrm>
                  <a:prstGeom prst="rect">
                    <a:avLst/>
                  </a:prstGeom>
                  <a:solidFill>
                    <a:schemeClr val="accent6"/>
                  </a:solidFill>
                  <a:ln>
                    <a:solidFill>
                      <a:schemeClr val="tx1"/>
                    </a:solidFill>
                  </a:ln>
                </p:spPr>
                <p:txBody>
                  <a:bodyPr wrap="none" rtlCol="0">
                    <a:spAutoFit/>
                  </a:bodyPr>
                  <a:lstStyle/>
                  <a:p>
                    <a14:m>
                      <m:oMathPara xmlns:m="http://schemas.openxmlformats.org/officeDocument/2006/math">
                        <m:oMathParaPr>
                          <m:jc m:val="centerGroup"/>
                        </m:oMathParaPr>
                        <m:oMath xmlns:m="http://schemas.openxmlformats.org/officeDocument/2006/math">
                          <m:m>
                            <m:mPr>
                              <m:mcs>
                                <m:mc>
                                  <m:mcPr>
                                    <m:count m:val="1"/>
                                    <m:mcJc m:val="center"/>
                                  </m:mcPr>
                                </m:mc>
                              </m:mcs>
                              <m:ctrlPr>
                                <a:rPr lang="en-US" sz="1400" b="0" i="1" smtClean="0">
                                  <a:latin typeface="Cambria Math" panose="02040503050406030204" pitchFamily="18" charset="0"/>
                                </a:rPr>
                              </m:ctrlPr>
                            </m:mPr>
                            <m:mr>
                              <m:e>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𝑏</m:t>
                                    </m:r>
                                  </m:e>
                                  <m:sub>
                                    <m:r>
                                      <m:rPr>
                                        <m:brk m:alnAt="7"/>
                                      </m:rPr>
                                      <a:rPr lang="en-US" sz="1400" b="0" i="1" smtClean="0">
                                        <a:latin typeface="Cambria Math" panose="02040503050406030204" pitchFamily="18" charset="0"/>
                                      </a:rPr>
                                      <m:t>1</m:t>
                                    </m:r>
                                  </m:sub>
                                </m:sSub>
                              </m:e>
                            </m:mr>
                            <m:mr>
                              <m:e>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𝑏</m:t>
                                    </m:r>
                                  </m:e>
                                  <m:sub>
                                    <m:r>
                                      <a:rPr lang="en-US" sz="1400" b="0" i="1" smtClean="0">
                                        <a:latin typeface="Cambria Math" panose="02040503050406030204" pitchFamily="18" charset="0"/>
                                      </a:rPr>
                                      <m:t>2</m:t>
                                    </m:r>
                                  </m:sub>
                                </m:sSub>
                              </m:e>
                            </m:mr>
                            <m:mr>
                              <m:e>
                                <m:r>
                                  <a:rPr lang="en-US" sz="1400" i="1" smtClean="0">
                                    <a:latin typeface="Cambria Math" panose="02040503050406030204" pitchFamily="18" charset="0"/>
                                  </a:rPr>
                                  <m:t>⋮</m:t>
                                </m:r>
                              </m:e>
                            </m:mr>
                            <m:mr>
                              <m:e>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𝑏</m:t>
                                    </m:r>
                                  </m:e>
                                  <m:sub>
                                    <m:r>
                                      <a:rPr lang="en-US" sz="1400" b="0" i="1" smtClean="0">
                                        <a:latin typeface="Cambria Math" panose="02040503050406030204" pitchFamily="18" charset="0"/>
                                      </a:rPr>
                                      <m:t>𝑛</m:t>
                                    </m:r>
                                  </m:sub>
                                </m:sSub>
                              </m:e>
                            </m:mr>
                          </m:m>
                        </m:oMath>
                      </m:oMathPara>
                    </a14:m>
                    <a:endParaRPr lang="en-US" sz="1400" dirty="0"/>
                  </a:p>
                </p:txBody>
              </p:sp>
            </mc:Choice>
            <mc:Fallback>
              <p:sp>
                <p:nvSpPr>
                  <p:cNvPr id="97" name="TextBox 96"/>
                  <p:cNvSpPr txBox="1">
                    <a:spLocks noRot="1" noChangeAspect="1" noMove="1" noResize="1" noEditPoints="1" noAdjustHandles="1" noChangeArrowheads="1" noChangeShapeType="1" noTextEdit="1"/>
                  </p:cNvSpPr>
                  <p:nvPr/>
                </p:nvSpPr>
                <p:spPr>
                  <a:xfrm>
                    <a:off x="4944081" y="5394853"/>
                    <a:ext cx="409856" cy="921984"/>
                  </a:xfrm>
                  <a:prstGeom prst="rect">
                    <a:avLst/>
                  </a:prstGeom>
                  <a:blipFill>
                    <a:blip r:embed="rId35"/>
                    <a:stretch>
                      <a:fillRect/>
                    </a:stretch>
                  </a:blipFill>
                  <a:ln>
                    <a:solidFill>
                      <a:schemeClr val="tx1"/>
                    </a:solidFill>
                  </a:ln>
                </p:spPr>
                <p:txBody>
                  <a:bodyPr/>
                  <a:lstStyle/>
                  <a:p>
                    <a:r>
                      <a:rPr lang="en-US">
                        <a:noFill/>
                      </a:rPr>
                      <a:t> </a:t>
                    </a:r>
                  </a:p>
                </p:txBody>
              </p:sp>
            </mc:Fallback>
          </mc:AlternateContent>
          <p:sp>
            <p:nvSpPr>
              <p:cNvPr id="98" name="TextBox 97"/>
              <p:cNvSpPr txBox="1"/>
              <p:nvPr/>
            </p:nvSpPr>
            <p:spPr>
              <a:xfrm>
                <a:off x="5416922" y="5671179"/>
                <a:ext cx="300082" cy="369332"/>
              </a:xfrm>
              <a:prstGeom prst="rect">
                <a:avLst/>
              </a:prstGeom>
              <a:noFill/>
            </p:spPr>
            <p:txBody>
              <a:bodyPr wrap="none" rtlCol="0">
                <a:spAutoFit/>
              </a:bodyPr>
              <a:lstStyle/>
              <a:p>
                <a:r>
                  <a:rPr lang="en-US" dirty="0" smtClean="0"/>
                  <a:t>=</a:t>
                </a:r>
                <a:endParaRPr lang="en-US" dirty="0"/>
              </a:p>
            </p:txBody>
          </p:sp>
          <mc:AlternateContent xmlns:mc="http://schemas.openxmlformats.org/markup-compatibility/2006">
            <mc:Choice xmlns:a14="http://schemas.microsoft.com/office/drawing/2010/main" Requires="a14">
              <p:sp>
                <p:nvSpPr>
                  <p:cNvPr id="99" name="TextBox 98"/>
                  <p:cNvSpPr txBox="1"/>
                  <p:nvPr/>
                </p:nvSpPr>
                <p:spPr>
                  <a:xfrm>
                    <a:off x="5821479" y="5524311"/>
                    <a:ext cx="1304973" cy="742126"/>
                  </a:xfrm>
                  <a:prstGeom prst="rect">
                    <a:avLst/>
                  </a:prstGeom>
                  <a:solidFill>
                    <a:srgbClr val="FA8ACD"/>
                  </a:solidFill>
                  <a:ln>
                    <a:solidFill>
                      <a:schemeClr val="tx1"/>
                    </a:solidFill>
                  </a:ln>
                </p:spPr>
                <p:txBody>
                  <a:bodyPr wrap="none" rtlCol="0">
                    <a:spAutoFit/>
                  </a:bodyPr>
                  <a:lstStyle/>
                  <a:p>
                    <a14:m>
                      <m:oMathPara xmlns:m="http://schemas.openxmlformats.org/officeDocument/2006/math">
                        <m:oMathParaPr>
                          <m:jc m:val="centerGroup"/>
                        </m:oMathParaPr>
                        <m:oMath xmlns:m="http://schemas.openxmlformats.org/officeDocument/2006/math">
                          <m:m>
                            <m:mPr>
                              <m:mcs>
                                <m:mc>
                                  <m:mcPr>
                                    <m:count m:val="3"/>
                                    <m:mcJc m:val="center"/>
                                  </m:mcPr>
                                </m:mc>
                              </m:mcs>
                              <m:ctrlPr>
                                <a:rPr lang="en-US" sz="1400" b="0" i="1" smtClean="0">
                                  <a:latin typeface="Cambria Math" panose="02040503050406030204" pitchFamily="18" charset="0"/>
                                </a:rPr>
                              </m:ctrlPr>
                            </m:mPr>
                            <m:mr>
                              <m:e>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𝑦</m:t>
                                    </m:r>
                                  </m:e>
                                  <m:sub>
                                    <m:r>
                                      <m:rPr>
                                        <m:brk m:alnAt="7"/>
                                      </m:rPr>
                                      <a:rPr lang="en-US" sz="1400" b="0" i="1" smtClean="0">
                                        <a:latin typeface="Cambria Math" panose="02040503050406030204" pitchFamily="18" charset="0"/>
                                      </a:rPr>
                                      <m:t>11</m:t>
                                    </m:r>
                                  </m:sub>
                                </m:sSub>
                              </m:e>
                              <m:e/>
                              <m:e>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𝑦</m:t>
                                    </m:r>
                                  </m:e>
                                  <m:sub>
                                    <m:r>
                                      <a:rPr lang="en-US" sz="1400" b="0" i="1" smtClean="0">
                                        <a:latin typeface="Cambria Math" panose="02040503050406030204" pitchFamily="18" charset="0"/>
                                      </a:rPr>
                                      <m:t>1</m:t>
                                    </m:r>
                                    <m:r>
                                      <a:rPr lang="en-US" sz="1400" b="0" i="1" smtClean="0">
                                        <a:latin typeface="Cambria Math" panose="02040503050406030204" pitchFamily="18" charset="0"/>
                                      </a:rPr>
                                      <m:t>𝑚</m:t>
                                    </m:r>
                                  </m:sub>
                                </m:sSub>
                              </m:e>
                            </m:mr>
                            <m:mr>
                              <m:e>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𝑦</m:t>
                                    </m:r>
                                  </m:e>
                                  <m:sub>
                                    <m:r>
                                      <a:rPr lang="en-US" sz="1400" b="0" i="1" smtClean="0">
                                        <a:latin typeface="Cambria Math" panose="02040503050406030204" pitchFamily="18" charset="0"/>
                                      </a:rPr>
                                      <m:t>21</m:t>
                                    </m:r>
                                  </m:sub>
                                </m:sSub>
                              </m:e>
                              <m:e>
                                <m:r>
                                  <a:rPr lang="en-US" sz="1400" b="0" i="1" smtClean="0">
                                    <a:latin typeface="Cambria Math" panose="02040503050406030204" pitchFamily="18" charset="0"/>
                                  </a:rPr>
                                  <m:t>…</m:t>
                                </m:r>
                              </m:e>
                              <m:e>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𝑦</m:t>
                                    </m:r>
                                  </m:e>
                                  <m:sub>
                                    <m:r>
                                      <a:rPr lang="en-US" sz="1400" b="0" i="1" smtClean="0">
                                        <a:latin typeface="Cambria Math" panose="02040503050406030204" pitchFamily="18" charset="0"/>
                                      </a:rPr>
                                      <m:t>2</m:t>
                                    </m:r>
                                    <m:r>
                                      <a:rPr lang="en-US" sz="1400" b="0" i="1" smtClean="0">
                                        <a:latin typeface="Cambria Math" panose="02040503050406030204" pitchFamily="18" charset="0"/>
                                      </a:rPr>
                                      <m:t>𝑚</m:t>
                                    </m:r>
                                  </m:sub>
                                </m:sSub>
                              </m:e>
                            </m:mr>
                            <m:mr>
                              <m:e>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𝑦</m:t>
                                    </m:r>
                                  </m:e>
                                  <m:sub>
                                    <m:r>
                                      <a:rPr lang="en-US" sz="1400" b="0" i="1" smtClean="0">
                                        <a:latin typeface="Cambria Math" panose="02040503050406030204" pitchFamily="18" charset="0"/>
                                      </a:rPr>
                                      <m:t>31</m:t>
                                    </m:r>
                                  </m:sub>
                                </m:sSub>
                              </m:e>
                              <m:e/>
                              <m:e>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𝑦</m:t>
                                    </m:r>
                                  </m:e>
                                  <m:sub>
                                    <m:r>
                                      <a:rPr lang="en-US" sz="1400" b="0" i="1" smtClean="0">
                                        <a:latin typeface="Cambria Math" panose="02040503050406030204" pitchFamily="18" charset="0"/>
                                      </a:rPr>
                                      <m:t>3</m:t>
                                    </m:r>
                                    <m:r>
                                      <a:rPr lang="en-US" sz="1400" b="0" i="1" smtClean="0">
                                        <a:latin typeface="Cambria Math" panose="02040503050406030204" pitchFamily="18" charset="0"/>
                                      </a:rPr>
                                      <m:t>𝑚</m:t>
                                    </m:r>
                                  </m:sub>
                                </m:sSub>
                              </m:e>
                            </m:mr>
                          </m:m>
                        </m:oMath>
                      </m:oMathPara>
                    </a14:m>
                    <a:endParaRPr lang="en-US" sz="1400" dirty="0"/>
                  </a:p>
                </p:txBody>
              </p:sp>
            </mc:Choice>
            <mc:Fallback>
              <p:sp>
                <p:nvSpPr>
                  <p:cNvPr id="99" name="TextBox 98"/>
                  <p:cNvSpPr txBox="1">
                    <a:spLocks noRot="1" noChangeAspect="1" noMove="1" noResize="1" noEditPoints="1" noAdjustHandles="1" noChangeArrowheads="1" noChangeShapeType="1" noTextEdit="1"/>
                  </p:cNvSpPr>
                  <p:nvPr/>
                </p:nvSpPr>
                <p:spPr>
                  <a:xfrm>
                    <a:off x="5821479" y="5524311"/>
                    <a:ext cx="1304973" cy="742126"/>
                  </a:xfrm>
                  <a:prstGeom prst="rect">
                    <a:avLst/>
                  </a:prstGeom>
                  <a:blipFill>
                    <a:blip r:embed="rId36"/>
                    <a:stretch>
                      <a:fillRect/>
                    </a:stretch>
                  </a:blipFill>
                  <a:ln>
                    <a:solidFill>
                      <a:schemeClr val="tx1"/>
                    </a:solidFill>
                  </a:ln>
                </p:spPr>
                <p:txBody>
                  <a:bodyPr/>
                  <a:lstStyle/>
                  <a:p>
                    <a:r>
                      <a:rPr lang="en-US">
                        <a:noFill/>
                      </a:rPr>
                      <a:t> </a:t>
                    </a:r>
                  </a:p>
                </p:txBody>
              </p:sp>
            </mc:Fallback>
          </mc:AlternateContent>
        </p:grpSp>
        <mc:AlternateContent xmlns:mc="http://schemas.openxmlformats.org/markup-compatibility/2006">
          <mc:Choice xmlns:a14="http://schemas.microsoft.com/office/drawing/2010/main" Requires="a14">
            <p:sp>
              <p:nvSpPr>
                <p:cNvPr id="122" name="TextBox 121"/>
                <p:cNvSpPr txBox="1"/>
                <p:nvPr/>
              </p:nvSpPr>
              <p:spPr>
                <a:xfrm>
                  <a:off x="1283745" y="6441242"/>
                  <a:ext cx="3199466" cy="307777"/>
                </a:xfrm>
                <a:prstGeom prst="rect">
                  <a:avLst/>
                </a:prstGeom>
                <a:noFill/>
              </p:spPr>
              <p:txBody>
                <a:bodyPr wrap="none" rtlCol="0">
                  <a:spAutoFit/>
                </a:bodyPr>
                <a:lstStyle/>
                <a:p>
                  <a14:m>
                    <m:oMath xmlns:m="http://schemas.openxmlformats.org/officeDocument/2006/math">
                      <m:r>
                        <a:rPr lang="en-US" sz="1400" b="0" i="1" smtClean="0">
                          <a:latin typeface="Cambria Math" panose="02040503050406030204" pitchFamily="18" charset="0"/>
                        </a:rPr>
                        <m:t>𝑚</m:t>
                      </m:r>
                      <m:r>
                        <a:rPr lang="en-US" sz="1400" b="0" i="1" smtClean="0">
                          <a:latin typeface="Cambria Math" panose="02040503050406030204" pitchFamily="18" charset="0"/>
                        </a:rPr>
                        <m:t>:</m:t>
                      </m:r>
                    </m:oMath>
                  </a14:m>
                  <a:r>
                    <a:rPr lang="en-US" sz="1400" dirty="0" smtClean="0"/>
                    <a:t> number of images in the training class</a:t>
                  </a:r>
                  <a:endParaRPr lang="en-US" sz="1400" dirty="0"/>
                </a:p>
              </p:txBody>
            </p:sp>
          </mc:Choice>
          <mc:Fallback>
            <p:sp>
              <p:nvSpPr>
                <p:cNvPr id="122" name="TextBox 121"/>
                <p:cNvSpPr txBox="1">
                  <a:spLocks noRot="1" noChangeAspect="1" noMove="1" noResize="1" noEditPoints="1" noAdjustHandles="1" noChangeArrowheads="1" noChangeShapeType="1" noTextEdit="1"/>
                </p:cNvSpPr>
                <p:nvPr/>
              </p:nvSpPr>
              <p:spPr>
                <a:xfrm>
                  <a:off x="1283745" y="6441242"/>
                  <a:ext cx="3199466" cy="307777"/>
                </a:xfrm>
                <a:prstGeom prst="rect">
                  <a:avLst/>
                </a:prstGeom>
                <a:blipFill>
                  <a:blip r:embed="rId37"/>
                  <a:stretch>
                    <a:fillRect t="-4000" b="-20000"/>
                  </a:stretch>
                </a:blipFill>
              </p:spPr>
              <p:txBody>
                <a:bodyPr/>
                <a:lstStyle/>
                <a:p>
                  <a:r>
                    <a:rPr lang="en-US">
                      <a:noFill/>
                    </a:rPr>
                    <a:t> </a:t>
                  </a:r>
                </a:p>
              </p:txBody>
            </p:sp>
          </mc:Fallback>
        </mc:AlternateContent>
      </p:grpSp>
    </p:spTree>
    <p:extLst>
      <p:ext uri="{BB962C8B-B14F-4D97-AF65-F5344CB8AC3E}">
        <p14:creationId xmlns:p14="http://schemas.microsoft.com/office/powerpoint/2010/main" val="1280495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50" presetClass="path" presetSubtype="0" accel="50000" decel="50000" fill="hold" nodeType="withEffect">
                                  <p:stCondLst>
                                    <p:cond delay="0"/>
                                  </p:stCondLst>
                                  <p:childTnLst>
                                    <p:animMotion origin="layout" path="M 4.79167E-6 3.7037E-7 L 0.0276 3.7037E-7 C 0.03984 3.7037E-7 0.0552 0.04329 0.0552 0.07847 L 0.0552 0.15718 " pathEditMode="relative" rAng="0" ptsTypes="AAAA">
                                      <p:cBhvr>
                                        <p:cTn id="8" dur="2000" fill="hold"/>
                                        <p:tgtEl>
                                          <p:spTgt spid="21"/>
                                        </p:tgtEl>
                                        <p:attrNameLst>
                                          <p:attrName>ppt_x</p:attrName>
                                          <p:attrName>ppt_y</p:attrName>
                                        </p:attrNameLst>
                                      </p:cBhvr>
                                      <p:rCtr x="2760" y="7847"/>
                                    </p:animMotion>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2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3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6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02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6"/>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4"/>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1"/>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
                                            <p:txEl>
                                              <p:pRg st="0" end="0"/>
                                            </p:txEl>
                                          </p:spTgt>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3">
                                            <p:txEl>
                                              <p:pRg st="1" end="1"/>
                                            </p:txEl>
                                          </p:spTgt>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2" grpId="0"/>
      <p:bldP spid="11" grpId="0" animBg="1"/>
      <p:bldP spid="1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Theory</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10515600" cy="4912870"/>
              </a:xfrm>
            </p:spPr>
            <p:txBody>
              <a:bodyPr>
                <a:normAutofit fontScale="92500" lnSpcReduction="10000"/>
              </a:bodyPr>
              <a:lstStyle/>
              <a:p>
                <a:r>
                  <a:rPr lang="en-US" sz="2600" dirty="0" smtClean="0"/>
                  <a:t>How to measure if we are doing go or bad?</a:t>
                </a:r>
              </a:p>
              <a:p>
                <a:endParaRPr lang="en-US" sz="2600" dirty="0"/>
              </a:p>
              <a:p>
                <a:endParaRPr lang="en-US" sz="2600" dirty="0" smtClean="0"/>
              </a:p>
              <a:p>
                <a:endParaRPr lang="en-US" sz="2600" dirty="0"/>
              </a:p>
              <a:p>
                <a:endParaRPr lang="en-US" sz="2600" dirty="0" smtClean="0"/>
              </a:p>
              <a:p>
                <a:endParaRPr lang="en-US" sz="2600" dirty="0"/>
              </a:p>
              <a:p>
                <a:endParaRPr lang="tr-TR" sz="2600" dirty="0" smtClean="0"/>
              </a:p>
              <a:p>
                <a:r>
                  <a:rPr lang="en-US" sz="2600" dirty="0" smtClean="0"/>
                  <a:t>Optimization problem: find </a:t>
                </a:r>
                <a14:m>
                  <m:oMath xmlns:m="http://schemas.openxmlformats.org/officeDocument/2006/math">
                    <m:r>
                      <a:rPr lang="en-US" sz="2600" b="0" i="1" smtClean="0">
                        <a:latin typeface="Cambria Math" panose="02040503050406030204" pitchFamily="18" charset="0"/>
                      </a:rPr>
                      <m:t>𝑊</m:t>
                    </m:r>
                  </m:oMath>
                </a14:m>
                <a:r>
                  <a:rPr lang="en-US" sz="2600" dirty="0" smtClean="0"/>
                  <a:t> and </a:t>
                </a:r>
                <a14:m>
                  <m:oMath xmlns:m="http://schemas.openxmlformats.org/officeDocument/2006/math">
                    <m:r>
                      <a:rPr lang="en-US" sz="2600" b="0" i="1" smtClean="0">
                        <a:latin typeface="Cambria Math" panose="02040503050406030204" pitchFamily="18" charset="0"/>
                      </a:rPr>
                      <m:t>𝑏</m:t>
                    </m:r>
                  </m:oMath>
                </a14:m>
                <a:endParaRPr lang="en-US" sz="2600" dirty="0" smtClean="0"/>
              </a:p>
              <a:p>
                <a:r>
                  <a:rPr lang="en-US" sz="2400" dirty="0"/>
                  <a:t>To avoid ill-conditioning </a:t>
                </a:r>
              </a:p>
              <a:p>
                <a:pPr lvl="1"/>
                <a14:m>
                  <m:oMath xmlns:m="http://schemas.openxmlformats.org/officeDocument/2006/math">
                    <m:r>
                      <a:rPr lang="en-US" sz="1900" i="1">
                        <a:latin typeface="Cambria Math" panose="02040503050406030204" pitchFamily="18" charset="0"/>
                      </a:rPr>
                      <m:t>𝜇</m:t>
                    </m:r>
                    <m:d>
                      <m:dPr>
                        <m:ctrlPr>
                          <a:rPr lang="en-US" sz="1900" i="1">
                            <a:latin typeface="Cambria Math" panose="02040503050406030204" pitchFamily="18" charset="0"/>
                          </a:rPr>
                        </m:ctrlPr>
                      </m:dPr>
                      <m:e>
                        <m:sSub>
                          <m:sSubPr>
                            <m:ctrlPr>
                              <a:rPr lang="en-US" sz="1900" i="1">
                                <a:latin typeface="Cambria Math" panose="02040503050406030204" pitchFamily="18" charset="0"/>
                              </a:rPr>
                            </m:ctrlPr>
                          </m:sSubPr>
                          <m:e>
                            <m:r>
                              <a:rPr lang="en-US" sz="1900" i="1">
                                <a:latin typeface="Cambria Math" panose="02040503050406030204" pitchFamily="18" charset="0"/>
                              </a:rPr>
                              <m:t>𝑋</m:t>
                            </m:r>
                          </m:e>
                          <m:sub>
                            <m:r>
                              <a:rPr lang="en-US" sz="1900" i="1">
                                <a:latin typeface="Cambria Math" panose="02040503050406030204" pitchFamily="18" charset="0"/>
                              </a:rPr>
                              <m:t>𝑖</m:t>
                            </m:r>
                          </m:sub>
                        </m:sSub>
                      </m:e>
                    </m:d>
                    <m:r>
                      <a:rPr lang="en-US" sz="1900" i="1">
                        <a:latin typeface="Cambria Math" panose="02040503050406030204" pitchFamily="18" charset="0"/>
                      </a:rPr>
                      <m:t>=0;  </m:t>
                    </m:r>
                    <m:r>
                      <a:rPr lang="en-US" sz="1900" i="1">
                        <a:latin typeface="Cambria Math" panose="02040503050406030204" pitchFamily="18" charset="0"/>
                      </a:rPr>
                      <m:t>𝜎</m:t>
                    </m:r>
                    <m:d>
                      <m:dPr>
                        <m:ctrlPr>
                          <a:rPr lang="en-US" sz="1900" i="1">
                            <a:latin typeface="Cambria Math" panose="02040503050406030204" pitchFamily="18" charset="0"/>
                          </a:rPr>
                        </m:ctrlPr>
                      </m:dPr>
                      <m:e>
                        <m:sSub>
                          <m:sSubPr>
                            <m:ctrlPr>
                              <a:rPr lang="en-US" sz="1900" i="1">
                                <a:latin typeface="Cambria Math" panose="02040503050406030204" pitchFamily="18" charset="0"/>
                              </a:rPr>
                            </m:ctrlPr>
                          </m:sSubPr>
                          <m:e>
                            <m:r>
                              <a:rPr lang="en-US" sz="1900" i="1">
                                <a:latin typeface="Cambria Math" panose="02040503050406030204" pitchFamily="18" charset="0"/>
                              </a:rPr>
                              <m:t>𝑋</m:t>
                            </m:r>
                          </m:e>
                          <m:sub>
                            <m:r>
                              <a:rPr lang="en-US" sz="1900" i="1">
                                <a:latin typeface="Cambria Math" panose="02040503050406030204" pitchFamily="18" charset="0"/>
                              </a:rPr>
                              <m:t>𝑖</m:t>
                            </m:r>
                          </m:sub>
                        </m:sSub>
                      </m:e>
                    </m:d>
                    <m:r>
                      <a:rPr lang="en-US" sz="1900" i="1">
                        <a:latin typeface="Cambria Math" panose="02040503050406030204" pitchFamily="18" charset="0"/>
                      </a:rPr>
                      <m:t>=</m:t>
                    </m:r>
                    <m:r>
                      <a:rPr lang="en-US" sz="1900" i="1">
                        <a:latin typeface="Cambria Math" panose="02040503050406030204" pitchFamily="18" charset="0"/>
                      </a:rPr>
                      <m:t>𝜎</m:t>
                    </m:r>
                    <m:d>
                      <m:dPr>
                        <m:ctrlPr>
                          <a:rPr lang="en-US" sz="1900" i="1">
                            <a:latin typeface="Cambria Math" panose="02040503050406030204" pitchFamily="18" charset="0"/>
                          </a:rPr>
                        </m:ctrlPr>
                      </m:dPr>
                      <m:e>
                        <m:sSub>
                          <m:sSubPr>
                            <m:ctrlPr>
                              <a:rPr lang="en-US" sz="1900" i="1">
                                <a:latin typeface="Cambria Math" panose="02040503050406030204" pitchFamily="18" charset="0"/>
                              </a:rPr>
                            </m:ctrlPr>
                          </m:sSubPr>
                          <m:e>
                            <m:r>
                              <a:rPr lang="en-US" sz="1900" i="1">
                                <a:latin typeface="Cambria Math" panose="02040503050406030204" pitchFamily="18" charset="0"/>
                              </a:rPr>
                              <m:t>𝑋</m:t>
                            </m:r>
                          </m:e>
                          <m:sub>
                            <m:r>
                              <a:rPr lang="en-US" sz="1900" i="1">
                                <a:latin typeface="Cambria Math" panose="02040503050406030204" pitchFamily="18" charset="0"/>
                              </a:rPr>
                              <m:t>𝑗</m:t>
                            </m:r>
                          </m:sub>
                        </m:sSub>
                      </m:e>
                    </m:d>
                  </m:oMath>
                </a14:m>
                <a:r>
                  <a:rPr lang="en-US" sz="1900" dirty="0"/>
                  <a:t> </a:t>
                </a:r>
                <a:r>
                  <a:rPr lang="en-US" sz="1900" dirty="0" smtClean="0"/>
                  <a:t>and small</a:t>
                </a:r>
                <a:endParaRPr lang="en-US" sz="1900" dirty="0"/>
              </a:p>
              <a:p>
                <a:r>
                  <a:rPr lang="en-US" sz="2400" dirty="0"/>
                  <a:t>Initialization of </a:t>
                </a:r>
                <a14:m>
                  <m:oMath xmlns:m="http://schemas.openxmlformats.org/officeDocument/2006/math">
                    <m:r>
                      <a:rPr lang="en-US" sz="2400" i="1">
                        <a:latin typeface="Cambria Math" panose="02040503050406030204" pitchFamily="18" charset="0"/>
                      </a:rPr>
                      <m:t>𝑊</m:t>
                    </m:r>
                  </m:oMath>
                </a14:m>
                <a:r>
                  <a:rPr lang="en-US" sz="2400" dirty="0"/>
                  <a:t> and </a:t>
                </a:r>
                <a14:m>
                  <m:oMath xmlns:m="http://schemas.openxmlformats.org/officeDocument/2006/math">
                    <m:r>
                      <a:rPr lang="en-US" sz="2400" i="1">
                        <a:latin typeface="Cambria Math" panose="02040503050406030204" pitchFamily="18" charset="0"/>
                      </a:rPr>
                      <m:t>𝑏</m:t>
                    </m:r>
                  </m:oMath>
                </a14:m>
                <a:r>
                  <a:rPr lang="en-US" sz="2400" dirty="0"/>
                  <a:t> </a:t>
                </a:r>
                <a:r>
                  <a:rPr lang="en-US" sz="2400" dirty="0" smtClean="0"/>
                  <a:t>values</a:t>
                </a:r>
              </a:p>
              <a:p>
                <a:pPr lvl="1"/>
                <a:r>
                  <a:rPr lang="en-US" sz="1900" dirty="0" smtClean="0"/>
                  <a:t>Random </a:t>
                </a:r>
                <a14:m>
                  <m:oMath xmlns:m="http://schemas.openxmlformats.org/officeDocument/2006/math">
                    <m:r>
                      <a:rPr lang="en-US" sz="1900" b="0" i="1" smtClean="0">
                        <a:latin typeface="Cambria Math" panose="02040503050406030204" pitchFamily="18" charset="0"/>
                      </a:rPr>
                      <m:t>𝜇</m:t>
                    </m:r>
                    <m:d>
                      <m:dPr>
                        <m:ctrlPr>
                          <a:rPr lang="en-US" sz="1900" b="0" i="1" smtClean="0">
                            <a:latin typeface="Cambria Math" panose="02040503050406030204" pitchFamily="18" charset="0"/>
                          </a:rPr>
                        </m:ctrlPr>
                      </m:dPr>
                      <m:e>
                        <m:sSub>
                          <m:sSubPr>
                            <m:ctrlPr>
                              <a:rPr lang="en-US" sz="1900" b="0" i="1" smtClean="0">
                                <a:latin typeface="Cambria Math" panose="02040503050406030204" pitchFamily="18" charset="0"/>
                              </a:rPr>
                            </m:ctrlPr>
                          </m:sSubPr>
                          <m:e>
                            <m:r>
                              <a:rPr lang="en-US" sz="1900" b="0" i="1" smtClean="0">
                                <a:latin typeface="Cambria Math" panose="02040503050406030204" pitchFamily="18" charset="0"/>
                              </a:rPr>
                              <m:t>𝑊</m:t>
                            </m:r>
                          </m:e>
                          <m:sub>
                            <m:r>
                              <a:rPr lang="en-US" sz="1900" b="0" i="1" smtClean="0">
                                <a:latin typeface="Cambria Math" panose="02040503050406030204" pitchFamily="18" charset="0"/>
                              </a:rPr>
                              <m:t>𝑖</m:t>
                            </m:r>
                          </m:sub>
                        </m:sSub>
                      </m:e>
                    </m:d>
                    <m:r>
                      <a:rPr lang="en-US" sz="1900" b="0" i="1" smtClean="0">
                        <a:latin typeface="Cambria Math" panose="02040503050406030204" pitchFamily="18" charset="0"/>
                      </a:rPr>
                      <m:t>,</m:t>
                    </m:r>
                    <m:r>
                      <a:rPr lang="en-US" sz="1900" b="0" i="1" smtClean="0">
                        <a:latin typeface="Cambria Math" panose="02040503050406030204" pitchFamily="18" charset="0"/>
                      </a:rPr>
                      <m:t>𝜇</m:t>
                    </m:r>
                    <m:d>
                      <m:dPr>
                        <m:ctrlPr>
                          <a:rPr lang="en-US" sz="1900" b="0" i="1" smtClean="0">
                            <a:latin typeface="Cambria Math" panose="02040503050406030204" pitchFamily="18" charset="0"/>
                          </a:rPr>
                        </m:ctrlPr>
                      </m:dPr>
                      <m:e>
                        <m:r>
                          <a:rPr lang="en-US" sz="1900" b="0" i="1" smtClean="0">
                            <a:latin typeface="Cambria Math" panose="02040503050406030204" pitchFamily="18" charset="0"/>
                          </a:rPr>
                          <m:t>𝑏</m:t>
                        </m:r>
                      </m:e>
                    </m:d>
                    <m:r>
                      <a:rPr lang="en-US" sz="1900" b="0" i="1" smtClean="0">
                        <a:latin typeface="Cambria Math" panose="02040503050406030204" pitchFamily="18" charset="0"/>
                      </a:rPr>
                      <m:t>=0</m:t>
                    </m:r>
                  </m:oMath>
                </a14:m>
                <a:r>
                  <a:rPr lang="en-US" sz="1900" dirty="0" smtClean="0"/>
                  <a:t>; </a:t>
                </a:r>
                <a14:m>
                  <m:oMath xmlns:m="http://schemas.openxmlformats.org/officeDocument/2006/math">
                    <m:r>
                      <a:rPr lang="en-US" sz="1900" b="0" i="1" smtClean="0">
                        <a:latin typeface="Cambria Math" panose="02040503050406030204" pitchFamily="18" charset="0"/>
                      </a:rPr>
                      <m:t>𝜎</m:t>
                    </m:r>
                    <m:d>
                      <m:dPr>
                        <m:ctrlPr>
                          <a:rPr lang="en-US" sz="1900" b="0" i="1" smtClean="0">
                            <a:latin typeface="Cambria Math" panose="02040503050406030204" pitchFamily="18" charset="0"/>
                          </a:rPr>
                        </m:ctrlPr>
                      </m:dPr>
                      <m:e>
                        <m:sSub>
                          <m:sSubPr>
                            <m:ctrlPr>
                              <a:rPr lang="en-US" sz="1900" b="0" i="1" smtClean="0">
                                <a:latin typeface="Cambria Math" panose="02040503050406030204" pitchFamily="18" charset="0"/>
                              </a:rPr>
                            </m:ctrlPr>
                          </m:sSubPr>
                          <m:e>
                            <m:r>
                              <a:rPr lang="en-US" sz="1900" b="0" i="1" smtClean="0">
                                <a:latin typeface="Cambria Math" panose="02040503050406030204" pitchFamily="18" charset="0"/>
                              </a:rPr>
                              <m:t>𝑊</m:t>
                            </m:r>
                          </m:e>
                          <m:sub>
                            <m:r>
                              <a:rPr lang="en-US" sz="1900" b="0" i="1" smtClean="0">
                                <a:latin typeface="Cambria Math" panose="02040503050406030204" pitchFamily="18" charset="0"/>
                              </a:rPr>
                              <m:t>𝑖</m:t>
                            </m:r>
                          </m:sub>
                        </m:sSub>
                      </m:e>
                    </m:d>
                    <m:r>
                      <a:rPr lang="en-US" sz="1900" b="0" i="1" smtClean="0">
                        <a:latin typeface="Cambria Math" panose="02040503050406030204" pitchFamily="18" charset="0"/>
                      </a:rPr>
                      <m:t>=</m:t>
                    </m:r>
                    <m:r>
                      <a:rPr lang="en-US" sz="1900" i="1">
                        <a:latin typeface="Cambria Math" panose="02040503050406030204" pitchFamily="18" charset="0"/>
                      </a:rPr>
                      <m:t>𝜎</m:t>
                    </m:r>
                    <m:d>
                      <m:dPr>
                        <m:ctrlPr>
                          <a:rPr lang="en-US" sz="1900" i="1">
                            <a:latin typeface="Cambria Math" panose="02040503050406030204" pitchFamily="18" charset="0"/>
                          </a:rPr>
                        </m:ctrlPr>
                      </m:dPr>
                      <m:e>
                        <m:sSub>
                          <m:sSubPr>
                            <m:ctrlPr>
                              <a:rPr lang="en-US" sz="1900" i="1">
                                <a:latin typeface="Cambria Math" panose="02040503050406030204" pitchFamily="18" charset="0"/>
                              </a:rPr>
                            </m:ctrlPr>
                          </m:sSubPr>
                          <m:e>
                            <m:r>
                              <a:rPr lang="en-US" sz="1900" i="1">
                                <a:latin typeface="Cambria Math" panose="02040503050406030204" pitchFamily="18" charset="0"/>
                              </a:rPr>
                              <m:t>𝑊</m:t>
                            </m:r>
                          </m:e>
                          <m:sub>
                            <m:r>
                              <a:rPr lang="en-US" sz="1900" b="0" i="1" smtClean="0">
                                <a:latin typeface="Cambria Math" panose="02040503050406030204" pitchFamily="18" charset="0"/>
                              </a:rPr>
                              <m:t>𝑗</m:t>
                            </m:r>
                          </m:sub>
                        </m:sSub>
                      </m:e>
                    </m:d>
                  </m:oMath>
                </a14:m>
                <a:r>
                  <a:rPr lang="en-US" sz="1900" dirty="0" smtClean="0"/>
                  <a:t> and small</a:t>
                </a:r>
                <a:endParaRPr lang="en-US" sz="1900" dirty="0"/>
              </a:p>
              <a:p>
                <a:endParaRPr lang="en-US" sz="2600"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10515600" cy="4912870"/>
              </a:xfrm>
              <a:blipFill>
                <a:blip r:embed="rId2"/>
                <a:stretch>
                  <a:fillRect l="-812" t="-23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p:cNvSpPr txBox="1"/>
              <p:nvPr/>
            </p:nvSpPr>
            <p:spPr>
              <a:xfrm>
                <a:off x="3469469" y="2888930"/>
                <a:ext cx="1561261" cy="82490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b="0" i="1" smtClean="0">
                              <a:latin typeface="Cambria Math" panose="02040503050406030204" pitchFamily="18" charset="0"/>
                            </a:rPr>
                          </m:ctrlPr>
                        </m:dPr>
                        <m:e>
                          <m:m>
                            <m:mPr>
                              <m:mcs>
                                <m:mc>
                                  <m:mcPr>
                                    <m:count m:val="1"/>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0</m:t>
                                </m:r>
                                <m:r>
                                  <a:rPr lang="en-US" b="0" i="1" smtClean="0">
                                    <a:latin typeface="Cambria Math" panose="02040503050406030204" pitchFamily="18" charset="0"/>
                                  </a:rPr>
                                  <m:t>.7</m:t>
                                </m:r>
                              </m:e>
                            </m:mr>
                            <m:mr>
                              <m:e>
                                <m:r>
                                  <a:rPr lang="en-US" b="0" i="1" smtClean="0">
                                    <a:latin typeface="Cambria Math" panose="02040503050406030204" pitchFamily="18" charset="0"/>
                                  </a:rPr>
                                  <m:t>0.2</m:t>
                                </m:r>
                              </m:e>
                            </m:mr>
                            <m:mr>
                              <m:e>
                                <m:r>
                                  <a:rPr lang="en-US" b="0" i="1" smtClean="0">
                                    <a:latin typeface="Cambria Math" panose="02040503050406030204" pitchFamily="18" charset="0"/>
                                  </a:rPr>
                                  <m:t>0.1</m:t>
                                </m:r>
                              </m:e>
                            </m:mr>
                          </m:m>
                        </m:e>
                      </m:d>
                      <m:r>
                        <a:rPr lang="en-US" b="0" i="1" smtClean="0">
                          <a:latin typeface="Cambria Math" panose="02040503050406030204" pitchFamily="18" charset="0"/>
                        </a:rPr>
                        <m:t>      </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m:rPr>
                                    <m:brk m:alnAt="7"/>
                                  </m:rPr>
                                  <a:rPr lang="en-US" i="1">
                                    <a:latin typeface="Cambria Math" panose="02040503050406030204" pitchFamily="18" charset="0"/>
                                  </a:rPr>
                                  <m:t>1</m:t>
                                </m:r>
                                <m:r>
                                  <a:rPr lang="en-US" i="1">
                                    <a:latin typeface="Cambria Math" panose="02040503050406030204" pitchFamily="18" charset="0"/>
                                  </a:rPr>
                                  <m:t>.0</m:t>
                                </m:r>
                              </m:e>
                            </m:mr>
                            <m:mr>
                              <m:e>
                                <m:r>
                                  <a:rPr lang="en-US" i="1">
                                    <a:latin typeface="Cambria Math" panose="02040503050406030204" pitchFamily="18" charset="0"/>
                                  </a:rPr>
                                  <m:t>0.0</m:t>
                                </m:r>
                              </m:e>
                            </m:mr>
                            <m:mr>
                              <m:e>
                                <m:r>
                                  <a:rPr lang="en-US" i="1">
                                    <a:latin typeface="Cambria Math" panose="02040503050406030204" pitchFamily="18" charset="0"/>
                                  </a:rPr>
                                  <m:t>0.0</m:t>
                                </m:r>
                              </m:e>
                            </m:mr>
                          </m:m>
                        </m:e>
                      </m:d>
                    </m:oMath>
                  </m:oMathPara>
                </a14:m>
                <a:endParaRPr lang="en-US" dirty="0"/>
              </a:p>
            </p:txBody>
          </p:sp>
        </mc:Choice>
        <mc:Fallback xmlns="">
          <p:sp>
            <p:nvSpPr>
              <p:cNvPr id="4" name="TextBox 3"/>
              <p:cNvSpPr txBox="1">
                <a:spLocks noRot="1" noChangeAspect="1" noMove="1" noResize="1" noEditPoints="1" noAdjustHandles="1" noChangeArrowheads="1" noChangeShapeType="1" noTextEdit="1"/>
              </p:cNvSpPr>
              <p:nvPr/>
            </p:nvSpPr>
            <p:spPr>
              <a:xfrm>
                <a:off x="3469469" y="2888930"/>
                <a:ext cx="1561261" cy="824906"/>
              </a:xfrm>
              <a:prstGeom prst="rect">
                <a:avLst/>
              </a:prstGeom>
              <a:blipFill>
                <a:blip r:embed="rId3"/>
                <a:stretch>
                  <a:fillRect/>
                </a:stretch>
              </a:blipFill>
            </p:spPr>
            <p:txBody>
              <a:bodyPr/>
              <a:lstStyle/>
              <a:p>
                <a:r>
                  <a:rPr lang="en-US">
                    <a:noFill/>
                  </a:rPr>
                  <a:t> </a:t>
                </a:r>
              </a:p>
            </p:txBody>
          </p:sp>
        </mc:Fallback>
      </mc:AlternateContent>
      <p:sp>
        <p:nvSpPr>
          <p:cNvPr id="6" name="TextBox 5"/>
          <p:cNvSpPr txBox="1"/>
          <p:nvPr/>
        </p:nvSpPr>
        <p:spPr>
          <a:xfrm>
            <a:off x="4470419" y="3659883"/>
            <a:ext cx="381836" cy="584775"/>
          </a:xfrm>
          <a:prstGeom prst="rect">
            <a:avLst/>
          </a:prstGeom>
          <a:noFill/>
        </p:spPr>
        <p:txBody>
          <a:bodyPr wrap="none" rtlCol="0">
            <a:spAutoFit/>
          </a:bodyPr>
          <a:lstStyle/>
          <a:p>
            <a:r>
              <a:rPr lang="en-US" sz="3200" dirty="0" smtClean="0">
                <a:solidFill>
                  <a:schemeClr val="accent1"/>
                </a:solidFill>
              </a:rPr>
              <a:t>a</a:t>
            </a:r>
            <a:endParaRPr lang="en-US" sz="3200" dirty="0">
              <a:solidFill>
                <a:schemeClr val="accent1"/>
              </a:solidFill>
            </a:endParaRPr>
          </a:p>
        </p:txBody>
      </p:sp>
      <mc:AlternateContent xmlns:mc="http://schemas.openxmlformats.org/markup-compatibility/2006" xmlns:a14="http://schemas.microsoft.com/office/drawing/2010/main">
        <mc:Choice Requires="a14">
          <p:sp>
            <p:nvSpPr>
              <p:cNvPr id="7" name="TextBox 6"/>
              <p:cNvSpPr txBox="1"/>
              <p:nvPr/>
            </p:nvSpPr>
            <p:spPr>
              <a:xfrm>
                <a:off x="1431819" y="4370969"/>
                <a:ext cx="106373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𝑊𝑋</m:t>
                      </m:r>
                      <m:r>
                        <a:rPr lang="en-US" b="0" i="1" smtClean="0">
                          <a:latin typeface="Cambria Math" panose="02040503050406030204" pitchFamily="18" charset="0"/>
                        </a:rPr>
                        <m:t>+</m:t>
                      </m:r>
                      <m:r>
                        <a:rPr lang="en-US" b="0" i="1" smtClean="0">
                          <a:latin typeface="Cambria Math" panose="02040503050406030204" pitchFamily="18" charset="0"/>
                        </a:rPr>
                        <m:t>𝑏</m:t>
                      </m:r>
                    </m:oMath>
                  </m:oMathPara>
                </a14:m>
                <a:endParaRPr 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1431819" y="4370969"/>
                <a:ext cx="1063732" cy="369332"/>
              </a:xfrm>
              <a:prstGeom prst="rect">
                <a:avLst/>
              </a:prstGeom>
              <a:blipFill>
                <a:blip r:embed="rId4"/>
                <a:stretch>
                  <a:fillRect/>
                </a:stretch>
              </a:blipFill>
            </p:spPr>
            <p:txBody>
              <a:bodyPr/>
              <a:lstStyle/>
              <a:p>
                <a:r>
                  <a:rPr lang="en-US">
                    <a:noFill/>
                  </a:rPr>
                  <a:t> </a:t>
                </a:r>
              </a:p>
            </p:txBody>
          </p:sp>
        </mc:Fallback>
      </mc:AlternateContent>
      <p:sp>
        <p:nvSpPr>
          <p:cNvPr id="9" name="Curved Up Arrow 8"/>
          <p:cNvSpPr/>
          <p:nvPr/>
        </p:nvSpPr>
        <p:spPr>
          <a:xfrm>
            <a:off x="1552575" y="3974416"/>
            <a:ext cx="1066800" cy="327018"/>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Curved Up Arrow 9"/>
          <p:cNvSpPr/>
          <p:nvPr/>
        </p:nvSpPr>
        <p:spPr>
          <a:xfrm>
            <a:off x="2730447" y="3974416"/>
            <a:ext cx="1066800" cy="327018"/>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TextBox 10"/>
          <p:cNvSpPr txBox="1"/>
          <p:nvPr/>
        </p:nvSpPr>
        <p:spPr>
          <a:xfrm>
            <a:off x="2251651" y="2275973"/>
            <a:ext cx="881260" cy="369332"/>
          </a:xfrm>
          <a:prstGeom prst="rect">
            <a:avLst/>
          </a:prstGeom>
          <a:noFill/>
        </p:spPr>
        <p:txBody>
          <a:bodyPr wrap="square" rtlCol="0">
            <a:spAutoFit/>
          </a:bodyPr>
          <a:lstStyle/>
          <a:p>
            <a:pPr algn="ctr"/>
            <a:r>
              <a:rPr lang="en-US" dirty="0" smtClean="0"/>
              <a:t>LOGITS</a:t>
            </a:r>
            <a:endParaRPr lang="en-US" dirty="0"/>
          </a:p>
        </p:txBody>
      </p:sp>
      <p:sp>
        <p:nvSpPr>
          <p:cNvPr id="12" name="TextBox 11"/>
          <p:cNvSpPr txBox="1"/>
          <p:nvPr/>
        </p:nvSpPr>
        <p:spPr>
          <a:xfrm>
            <a:off x="1033010" y="2275973"/>
            <a:ext cx="881260" cy="369332"/>
          </a:xfrm>
          <a:prstGeom prst="rect">
            <a:avLst/>
          </a:prstGeom>
          <a:noFill/>
        </p:spPr>
        <p:txBody>
          <a:bodyPr wrap="square" rtlCol="0">
            <a:spAutoFit/>
          </a:bodyPr>
          <a:lstStyle/>
          <a:p>
            <a:pPr algn="ctr"/>
            <a:r>
              <a:rPr lang="en-US" dirty="0" smtClean="0"/>
              <a:t>INPUT</a:t>
            </a:r>
            <a:endParaRPr lang="en-US" dirty="0"/>
          </a:p>
        </p:txBody>
      </p:sp>
      <p:sp>
        <p:nvSpPr>
          <p:cNvPr id="13" name="TextBox 12"/>
          <p:cNvSpPr txBox="1"/>
          <p:nvPr/>
        </p:nvSpPr>
        <p:spPr>
          <a:xfrm>
            <a:off x="3449167" y="2275973"/>
            <a:ext cx="881260" cy="369332"/>
          </a:xfrm>
          <a:prstGeom prst="rect">
            <a:avLst/>
          </a:prstGeom>
          <a:noFill/>
        </p:spPr>
        <p:txBody>
          <a:bodyPr wrap="square" rtlCol="0">
            <a:spAutoFit/>
          </a:bodyPr>
          <a:lstStyle/>
          <a:p>
            <a:pPr algn="ctr"/>
            <a:r>
              <a:rPr lang="en-US" dirty="0" smtClean="0"/>
              <a:t>PROBs</a:t>
            </a:r>
            <a:endParaRPr lang="en-US" dirty="0"/>
          </a:p>
        </p:txBody>
      </p:sp>
      <p:sp>
        <p:nvSpPr>
          <p:cNvPr id="14" name="TextBox 13"/>
          <p:cNvSpPr txBox="1"/>
          <p:nvPr/>
        </p:nvSpPr>
        <p:spPr>
          <a:xfrm>
            <a:off x="4254052" y="2234874"/>
            <a:ext cx="912119" cy="646331"/>
          </a:xfrm>
          <a:prstGeom prst="rect">
            <a:avLst/>
          </a:prstGeom>
          <a:noFill/>
        </p:spPr>
        <p:txBody>
          <a:bodyPr wrap="square" rtlCol="0">
            <a:spAutoFit/>
          </a:bodyPr>
          <a:lstStyle/>
          <a:p>
            <a:pPr algn="ctr"/>
            <a:r>
              <a:rPr lang="en-US" sz="1200" dirty="0" smtClean="0"/>
              <a:t>ONE-HOT ENCODED LABEL</a:t>
            </a:r>
            <a:endParaRPr lang="en-US" sz="1200" dirty="0"/>
          </a:p>
        </p:txBody>
      </p:sp>
      <mc:AlternateContent xmlns:mc="http://schemas.openxmlformats.org/markup-compatibility/2006" xmlns:a14="http://schemas.microsoft.com/office/drawing/2010/main">
        <mc:Choice Requires="a14">
          <p:sp>
            <p:nvSpPr>
              <p:cNvPr id="15" name="Rectangle 14"/>
              <p:cNvSpPr/>
              <p:nvPr/>
            </p:nvSpPr>
            <p:spPr>
              <a:xfrm>
                <a:off x="2887366" y="4370969"/>
                <a:ext cx="70057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𝑆</m:t>
                      </m:r>
                      <m:d>
                        <m:dPr>
                          <m:ctrlPr>
                            <a:rPr lang="en-US" i="1">
                              <a:latin typeface="Cambria Math" panose="02040503050406030204" pitchFamily="18" charset="0"/>
                            </a:rPr>
                          </m:ctrlPr>
                        </m:dPr>
                        <m:e>
                          <m:r>
                            <a:rPr lang="en-US" b="0" i="1" smtClean="0">
                              <a:latin typeface="Cambria Math" panose="02040503050406030204" pitchFamily="18" charset="0"/>
                            </a:rPr>
                            <m:t>𝑌</m:t>
                          </m:r>
                        </m:e>
                      </m:d>
                    </m:oMath>
                  </m:oMathPara>
                </a14:m>
                <a:endParaRPr lang="en-US" dirty="0"/>
              </a:p>
            </p:txBody>
          </p:sp>
        </mc:Choice>
        <mc:Fallback xmlns="">
          <p:sp>
            <p:nvSpPr>
              <p:cNvPr id="15" name="Rectangle 14"/>
              <p:cNvSpPr>
                <a:spLocks noRot="1" noChangeAspect="1" noMove="1" noResize="1" noEditPoints="1" noAdjustHandles="1" noChangeArrowheads="1" noChangeShapeType="1" noTextEdit="1"/>
              </p:cNvSpPr>
              <p:nvPr/>
            </p:nvSpPr>
            <p:spPr>
              <a:xfrm>
                <a:off x="2887366" y="4370969"/>
                <a:ext cx="700576" cy="369332"/>
              </a:xfrm>
              <a:prstGeom prst="rect">
                <a:avLst/>
              </a:prstGeom>
              <a:blipFill>
                <a:blip r:embed="rId5"/>
                <a:stretch>
                  <a:fillRect/>
                </a:stretch>
              </a:blipFill>
            </p:spPr>
            <p:txBody>
              <a:bodyPr/>
              <a:lstStyle/>
              <a:p>
                <a:r>
                  <a:rPr lang="en-US">
                    <a:noFill/>
                  </a:rPr>
                  <a:t> </a:t>
                </a:r>
              </a:p>
            </p:txBody>
          </p:sp>
        </mc:Fallback>
      </mc:AlternateContent>
      <p:sp>
        <p:nvSpPr>
          <p:cNvPr id="16" name="Rectangle 15"/>
          <p:cNvSpPr/>
          <p:nvPr/>
        </p:nvSpPr>
        <p:spPr>
          <a:xfrm>
            <a:off x="3447232" y="2821965"/>
            <a:ext cx="1613640" cy="101917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ight Arrow 16"/>
          <p:cNvSpPr/>
          <p:nvPr/>
        </p:nvSpPr>
        <p:spPr>
          <a:xfrm>
            <a:off x="5166171" y="3151042"/>
            <a:ext cx="728850" cy="361020"/>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TextBox 18"/>
              <p:cNvSpPr txBox="1"/>
              <p:nvPr/>
            </p:nvSpPr>
            <p:spPr>
              <a:xfrm>
                <a:off x="5998385" y="2949268"/>
                <a:ext cx="3044743" cy="76456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𝐷</m:t>
                      </m:r>
                      <m:d>
                        <m:dPr>
                          <m:ctrlPr>
                            <a:rPr lang="en-US" b="0" i="1" smtClean="0">
                              <a:latin typeface="Cambria Math" panose="02040503050406030204" pitchFamily="18" charset="0"/>
                            </a:rPr>
                          </m:ctrlPr>
                        </m:dPr>
                        <m:e>
                          <m:r>
                            <a:rPr lang="en-US" b="0" i="1" smtClean="0">
                              <a:latin typeface="Cambria Math" panose="02040503050406030204" pitchFamily="18" charset="0"/>
                            </a:rPr>
                            <m:t>𝑆</m:t>
                          </m:r>
                          <m:d>
                            <m:dPr>
                              <m:ctrlPr>
                                <a:rPr lang="en-US" b="0" i="1" smtClean="0">
                                  <a:latin typeface="Cambria Math" panose="02040503050406030204" pitchFamily="18" charset="0"/>
                                </a:rPr>
                              </m:ctrlPr>
                            </m:dPr>
                            <m:e>
                              <m:r>
                                <a:rPr lang="en-US" b="0" i="1" smtClean="0">
                                  <a:latin typeface="Cambria Math" panose="02040503050406030204" pitchFamily="18" charset="0"/>
                                </a:rPr>
                                <m:t>𝑌</m:t>
                              </m:r>
                            </m:e>
                          </m:d>
                          <m:r>
                            <a:rPr lang="en-US" b="0" i="1" smtClean="0">
                              <a:latin typeface="Cambria Math" panose="02040503050406030204" pitchFamily="18" charset="0"/>
                            </a:rPr>
                            <m:t>,</m:t>
                          </m:r>
                          <m:r>
                            <a:rPr lang="en-US" b="0" i="1" smtClean="0">
                              <a:latin typeface="Cambria Math" panose="02040503050406030204" pitchFamily="18" charset="0"/>
                            </a:rPr>
                            <m:t>𝐿</m:t>
                          </m:r>
                        </m:e>
                      </m:d>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𝑖</m:t>
                          </m:r>
                        </m: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𝑖</m:t>
                              </m:r>
                            </m:sub>
                          </m:sSub>
                        </m:e>
                      </m:nary>
                      <m:r>
                        <m:rPr>
                          <m:sty m:val="p"/>
                        </m:rPr>
                        <a:rPr lang="en-US" b="0" i="0" smtClean="0">
                          <a:latin typeface="Cambria Math" panose="02040503050406030204" pitchFamily="18" charset="0"/>
                        </a:rPr>
                        <m:t>log</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𝑖</m:t>
                          </m:r>
                        </m:sub>
                      </m:sSub>
                      <m:r>
                        <a:rPr lang="en-US" b="0" i="1" smtClean="0">
                          <a:latin typeface="Cambria Math" panose="02040503050406030204" pitchFamily="18" charset="0"/>
                        </a:rPr>
                        <m:t>)</m:t>
                      </m:r>
                    </m:oMath>
                  </m:oMathPara>
                </a14:m>
                <a:endParaRPr lang="en-US" dirty="0" smtClean="0"/>
              </a:p>
            </p:txBody>
          </p:sp>
        </mc:Choice>
        <mc:Fallback xmlns="">
          <p:sp>
            <p:nvSpPr>
              <p:cNvPr id="19" name="TextBox 18"/>
              <p:cNvSpPr txBox="1">
                <a:spLocks noRot="1" noChangeAspect="1" noMove="1" noResize="1" noEditPoints="1" noAdjustHandles="1" noChangeArrowheads="1" noChangeShapeType="1" noTextEdit="1"/>
              </p:cNvSpPr>
              <p:nvPr/>
            </p:nvSpPr>
            <p:spPr>
              <a:xfrm>
                <a:off x="5998385" y="2949268"/>
                <a:ext cx="3044743" cy="764568"/>
              </a:xfrm>
              <a:prstGeom prst="rect">
                <a:avLst/>
              </a:prstGeom>
              <a:blipFill>
                <a:blip r:embed="rId6"/>
                <a:stretch>
                  <a:fillRect/>
                </a:stretch>
              </a:blipFill>
            </p:spPr>
            <p:txBody>
              <a:bodyPr/>
              <a:lstStyle/>
              <a:p>
                <a:r>
                  <a:rPr lang="en-US">
                    <a:noFill/>
                  </a:rPr>
                  <a:t> </a:t>
                </a:r>
              </a:p>
            </p:txBody>
          </p:sp>
        </mc:Fallback>
      </mc:AlternateContent>
      <p:sp>
        <p:nvSpPr>
          <p:cNvPr id="20" name="TextBox 19"/>
          <p:cNvSpPr txBox="1"/>
          <p:nvPr/>
        </p:nvSpPr>
        <p:spPr>
          <a:xfrm>
            <a:off x="6353596" y="2442606"/>
            <a:ext cx="2344132" cy="369332"/>
          </a:xfrm>
          <a:prstGeom prst="rect">
            <a:avLst/>
          </a:prstGeom>
          <a:noFill/>
        </p:spPr>
        <p:txBody>
          <a:bodyPr wrap="square" rtlCol="0">
            <a:spAutoFit/>
          </a:bodyPr>
          <a:lstStyle/>
          <a:p>
            <a:pPr algn="ctr"/>
            <a:r>
              <a:rPr lang="en-US" dirty="0" smtClean="0"/>
              <a:t>CROSS ENTROPY</a:t>
            </a:r>
            <a:endParaRPr lang="en-US" dirty="0"/>
          </a:p>
        </p:txBody>
      </p:sp>
      <mc:AlternateContent xmlns:mc="http://schemas.openxmlformats.org/markup-compatibility/2006" xmlns:a14="http://schemas.microsoft.com/office/drawing/2010/main">
        <mc:Choice Requires="a14">
          <p:sp>
            <p:nvSpPr>
              <p:cNvPr id="21" name="TextBox 20"/>
              <p:cNvSpPr txBox="1"/>
              <p:nvPr/>
            </p:nvSpPr>
            <p:spPr>
              <a:xfrm>
                <a:off x="7655300" y="3713836"/>
                <a:ext cx="3043141" cy="76931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𝑅</m:t>
                      </m:r>
                      <m:r>
                        <a:rPr lang="en-US"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𝑁</m:t>
                          </m:r>
                        </m:den>
                      </m:f>
                      <m:nary>
                        <m:naryPr>
                          <m:chr m:val="∑"/>
                          <m:supHide m:val="on"/>
                          <m:ctrlPr>
                            <a:rPr lang="en-US" i="1" smtClean="0">
                              <a:latin typeface="Cambria Math" panose="02040503050406030204" pitchFamily="18" charset="0"/>
                            </a:rPr>
                          </m:ctrlPr>
                        </m:naryPr>
                        <m:sub>
                          <m:r>
                            <m:rPr>
                              <m:brk m:alnAt="7"/>
                            </m:rPr>
                            <a:rPr lang="en-US" b="0" i="1" smtClean="0">
                              <a:latin typeface="Cambria Math" panose="02040503050406030204" pitchFamily="18" charset="0"/>
                            </a:rPr>
                            <m:t>𝑖</m:t>
                          </m:r>
                        </m:sub>
                        <m:sup/>
                        <m:e>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𝑆</m:t>
                          </m:r>
                          <m:d>
                            <m:dPr>
                              <m:ctrlPr>
                                <a:rPr lang="en-US" i="1">
                                  <a:latin typeface="Cambria Math" panose="02040503050406030204" pitchFamily="18" charset="0"/>
                                </a:rPr>
                              </m:ctrlPr>
                            </m:dPr>
                            <m:e>
                              <m:r>
                                <a:rPr lang="en-US" i="1">
                                  <a:latin typeface="Cambria Math" panose="02040503050406030204" pitchFamily="18" charset="0"/>
                                </a:rPr>
                                <m:t>𝑤</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r>
                                <a:rPr lang="en-US" i="1">
                                  <a:latin typeface="Cambria Math" panose="02040503050406030204" pitchFamily="18" charset="0"/>
                                </a:rPr>
                                <m:t>+</m:t>
                              </m:r>
                              <m:r>
                                <a:rPr lang="en-US" i="1">
                                  <a:latin typeface="Cambria Math" panose="02040503050406030204" pitchFamily="18" charset="0"/>
                                </a:rPr>
                                <m:t>𝑏</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𝑖</m:t>
                              </m:r>
                            </m:sub>
                          </m:sSub>
                          <m:r>
                            <a:rPr lang="en-US" i="1">
                              <a:latin typeface="Cambria Math" panose="02040503050406030204" pitchFamily="18" charset="0"/>
                            </a:rPr>
                            <m:t>)</m:t>
                          </m:r>
                          <m:r>
                            <m:rPr>
                              <m:nor/>
                            </m:rPr>
                            <a:rPr lang="en-US" i="1" dirty="0"/>
                            <m:t> </m:t>
                          </m:r>
                        </m:e>
                      </m:nary>
                    </m:oMath>
                  </m:oMathPara>
                </a14:m>
                <a:endParaRPr lang="en-US" i="1" dirty="0"/>
              </a:p>
            </p:txBody>
          </p:sp>
        </mc:Choice>
        <mc:Fallback xmlns="">
          <p:sp>
            <p:nvSpPr>
              <p:cNvPr id="21" name="TextBox 20"/>
              <p:cNvSpPr txBox="1">
                <a:spLocks noRot="1" noChangeAspect="1" noMove="1" noResize="1" noEditPoints="1" noAdjustHandles="1" noChangeArrowheads="1" noChangeShapeType="1" noTextEdit="1"/>
              </p:cNvSpPr>
              <p:nvPr/>
            </p:nvSpPr>
            <p:spPr>
              <a:xfrm>
                <a:off x="7655300" y="3713836"/>
                <a:ext cx="3043141" cy="769313"/>
              </a:xfrm>
              <a:prstGeom prst="rect">
                <a:avLst/>
              </a:prstGeom>
              <a:blipFill>
                <a:blip r:embed="rId7"/>
                <a:stretch>
                  <a:fillRect/>
                </a:stretch>
              </a:blipFill>
            </p:spPr>
            <p:txBody>
              <a:bodyPr/>
              <a:lstStyle/>
              <a:p>
                <a:r>
                  <a:rPr lang="en-US">
                    <a:noFill/>
                  </a:rPr>
                  <a:t> </a:t>
                </a:r>
              </a:p>
            </p:txBody>
          </p:sp>
        </mc:Fallback>
      </mc:AlternateContent>
      <p:sp>
        <p:nvSpPr>
          <p:cNvPr id="22" name="TextBox 21"/>
          <p:cNvSpPr txBox="1"/>
          <p:nvPr/>
        </p:nvSpPr>
        <p:spPr>
          <a:xfrm>
            <a:off x="5871630" y="3887857"/>
            <a:ext cx="1838328" cy="369332"/>
          </a:xfrm>
          <a:prstGeom prst="rect">
            <a:avLst/>
          </a:prstGeom>
          <a:noFill/>
        </p:spPr>
        <p:txBody>
          <a:bodyPr wrap="square" rtlCol="0">
            <a:spAutoFit/>
          </a:bodyPr>
          <a:lstStyle/>
          <a:p>
            <a:pPr algn="ctr"/>
            <a:r>
              <a:rPr lang="en-US" dirty="0" smtClean="0"/>
              <a:t>LOSS FUNCTION</a:t>
            </a:r>
            <a:endParaRPr lang="en-US" dirty="0"/>
          </a:p>
        </p:txBody>
      </p:sp>
      <p:cxnSp>
        <p:nvCxnSpPr>
          <p:cNvPr id="43" name="Straight Connector 42"/>
          <p:cNvCxnSpPr/>
          <p:nvPr/>
        </p:nvCxnSpPr>
        <p:spPr>
          <a:xfrm>
            <a:off x="4269479" y="2922403"/>
            <a:ext cx="0" cy="764568"/>
          </a:xfrm>
          <a:prstGeom prst="line">
            <a:avLst/>
          </a:prstGeom>
          <a:ln w="19050">
            <a:solidFill>
              <a:srgbClr val="FF0000"/>
            </a:solidFill>
            <a:prstDash val="dash"/>
          </a:ln>
        </p:spPr>
        <p:style>
          <a:lnRef idx="1">
            <a:schemeClr val="accent1"/>
          </a:lnRef>
          <a:fillRef idx="0">
            <a:schemeClr val="accent1"/>
          </a:fillRef>
          <a:effectRef idx="0">
            <a:schemeClr val="accent1"/>
          </a:effectRef>
          <a:fontRef idx="minor">
            <a:schemeClr val="tx1"/>
          </a:fontRef>
        </p:style>
      </p:cxnSp>
      <p:pic>
        <p:nvPicPr>
          <p:cNvPr id="46" name="Picture 4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977699" y="4644515"/>
            <a:ext cx="3048006" cy="2093980"/>
          </a:xfrm>
          <a:prstGeom prst="rect">
            <a:avLst/>
          </a:prstGeom>
        </p:spPr>
      </p:pic>
      <p:sp>
        <p:nvSpPr>
          <p:cNvPr id="8" name="TextBox 7"/>
          <p:cNvSpPr txBox="1"/>
          <p:nvPr/>
        </p:nvSpPr>
        <p:spPr>
          <a:xfrm>
            <a:off x="10204665" y="4939940"/>
            <a:ext cx="1654492" cy="307777"/>
          </a:xfrm>
          <a:prstGeom prst="rect">
            <a:avLst/>
          </a:prstGeom>
          <a:noFill/>
        </p:spPr>
        <p:txBody>
          <a:bodyPr wrap="none" rtlCol="0">
            <a:spAutoFit/>
          </a:bodyPr>
          <a:lstStyle/>
          <a:p>
            <a:r>
              <a:rPr lang="en-US" sz="1400" dirty="0"/>
              <a:t>GRADIENT DESCENT</a:t>
            </a:r>
          </a:p>
        </p:txBody>
      </p:sp>
      <p:sp>
        <p:nvSpPr>
          <p:cNvPr id="18" name="Down Arrow 17"/>
          <p:cNvSpPr/>
          <p:nvPr/>
        </p:nvSpPr>
        <p:spPr>
          <a:xfrm>
            <a:off x="10404248" y="5316174"/>
            <a:ext cx="315793" cy="63754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5" name="TextBox 24"/>
              <p:cNvSpPr txBox="1"/>
              <p:nvPr/>
            </p:nvSpPr>
            <p:spPr>
              <a:xfrm>
                <a:off x="10071772" y="6024873"/>
                <a:ext cx="1920278" cy="738664"/>
              </a:xfrm>
              <a:prstGeom prst="rect">
                <a:avLst/>
              </a:prstGeom>
              <a:noFill/>
            </p:spPr>
            <p:txBody>
              <a:bodyPr wrap="square" rtlCol="0">
                <a:spAutoFit/>
              </a:bodyPr>
              <a:lstStyle/>
              <a:p>
                <a:pPr algn="ctr"/>
                <a:r>
                  <a:rPr lang="en-US" sz="1400" dirty="0" smtClean="0"/>
                  <a:t>STOCHASTIC GRADIENT DESCENT</a:t>
                </a:r>
              </a:p>
              <a:p>
                <a:pPr algn="ctr"/>
                <a14:m>
                  <m:oMath xmlns:m="http://schemas.openxmlformats.org/officeDocument/2006/math">
                    <m:r>
                      <a:rPr lang="en-US" sz="1400" b="0" i="1" smtClean="0">
                        <a:latin typeface="Cambria Math" panose="02040503050406030204" pitchFamily="18" charset="0"/>
                      </a:rPr>
                      <m:t>𝛼</m:t>
                    </m:r>
                  </m:oMath>
                </a14:m>
                <a:r>
                  <a:rPr lang="en-US" sz="1400" dirty="0" smtClean="0"/>
                  <a:t> must be very small</a:t>
                </a:r>
                <a:endParaRPr lang="en-US" sz="1400" dirty="0"/>
              </a:p>
            </p:txBody>
          </p:sp>
        </mc:Choice>
        <mc:Fallback xmlns="">
          <p:sp>
            <p:nvSpPr>
              <p:cNvPr id="25" name="TextBox 24"/>
              <p:cNvSpPr txBox="1">
                <a:spLocks noRot="1" noChangeAspect="1" noMove="1" noResize="1" noEditPoints="1" noAdjustHandles="1" noChangeArrowheads="1" noChangeShapeType="1" noTextEdit="1"/>
              </p:cNvSpPr>
              <p:nvPr/>
            </p:nvSpPr>
            <p:spPr>
              <a:xfrm>
                <a:off x="10071772" y="6024873"/>
                <a:ext cx="1920278" cy="738664"/>
              </a:xfrm>
              <a:prstGeom prst="rect">
                <a:avLst/>
              </a:prstGeom>
              <a:blipFill>
                <a:blip r:embed="rId9"/>
                <a:stretch>
                  <a:fillRect t="-820" r="-1905" b="-7377"/>
                </a:stretch>
              </a:blipFill>
            </p:spPr>
            <p:txBody>
              <a:bodyPr/>
              <a:lstStyle/>
              <a:p>
                <a:r>
                  <a:rPr lang="en-US">
                    <a:noFill/>
                  </a:rPr>
                  <a:t> </a:t>
                </a:r>
              </a:p>
            </p:txBody>
          </p:sp>
        </mc:Fallback>
      </mc:AlternateContent>
      <p:sp>
        <p:nvSpPr>
          <p:cNvPr id="23" name="TextBox 22"/>
          <p:cNvSpPr txBox="1"/>
          <p:nvPr/>
        </p:nvSpPr>
        <p:spPr>
          <a:xfrm>
            <a:off x="10702158" y="5478412"/>
            <a:ext cx="1417696" cy="307777"/>
          </a:xfrm>
          <a:prstGeom prst="rect">
            <a:avLst/>
          </a:prstGeom>
          <a:noFill/>
        </p:spPr>
        <p:txBody>
          <a:bodyPr wrap="none" rtlCol="0">
            <a:spAutoFit/>
          </a:bodyPr>
          <a:lstStyle/>
          <a:p>
            <a:r>
              <a:rPr lang="en-US" sz="1400" i="1" dirty="0"/>
              <a:t>f</a:t>
            </a:r>
            <a:r>
              <a:rPr lang="en-US" sz="1400" i="1" dirty="0" smtClean="0"/>
              <a:t>or better scaling</a:t>
            </a:r>
            <a:endParaRPr lang="en-US" sz="1400" i="1" dirty="0"/>
          </a:p>
        </p:txBody>
      </p:sp>
      <mc:AlternateContent xmlns:mc="http://schemas.openxmlformats.org/markup-compatibility/2006" xmlns:a14="http://schemas.microsoft.com/office/drawing/2010/main">
        <mc:Choice Requires="a14">
          <p:sp>
            <p:nvSpPr>
              <p:cNvPr id="5" name="TextBox 4"/>
              <p:cNvSpPr txBox="1"/>
              <p:nvPr/>
            </p:nvSpPr>
            <p:spPr>
              <a:xfrm>
                <a:off x="1176150" y="2606488"/>
                <a:ext cx="641779" cy="139660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sSub>
                                  <m:sSubPr>
                                    <m:ctrlPr>
                                      <a:rPr lang="en-US" i="1">
                                        <a:latin typeface="Cambria Math" panose="02040503050406030204" pitchFamily="18" charset="0"/>
                                      </a:rPr>
                                    </m:ctrlPr>
                                  </m:sSubPr>
                                  <m:e>
                                    <m:r>
                                      <a:rPr lang="en-US" i="1">
                                        <a:latin typeface="Cambria Math" panose="02040503050406030204" pitchFamily="18" charset="0"/>
                                      </a:rPr>
                                      <m:t>𝑥</m:t>
                                    </m:r>
                                  </m:e>
                                  <m:sub>
                                    <m:r>
                                      <m:rPr>
                                        <m:brk m:alnAt="7"/>
                                      </m:rPr>
                                      <a:rPr lang="en-US" i="1">
                                        <a:latin typeface="Cambria Math" panose="02040503050406030204" pitchFamily="18" charset="0"/>
                                      </a:rPr>
                                      <m:t>1</m:t>
                                    </m:r>
                                  </m:sub>
                                </m:sSub>
                              </m:e>
                            </m:mr>
                            <m:mr>
                              <m:e/>
                            </m:mr>
                            <m:mr>
                              <m:e>
                                <m:r>
                                  <a:rPr lang="en-US" i="1">
                                    <a:latin typeface="Cambria Math" panose="02040503050406030204" pitchFamily="18" charset="0"/>
                                  </a:rPr>
                                  <m:t>⋮</m:t>
                                </m:r>
                              </m:e>
                            </m:mr>
                            <m:mr>
                              <m:e/>
                            </m:mr>
                            <m:m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𝑛</m:t>
                                    </m:r>
                                  </m:sub>
                                </m:sSub>
                              </m:e>
                            </m:mr>
                          </m:m>
                        </m:e>
                      </m:d>
                    </m:oMath>
                  </m:oMathPara>
                </a14:m>
                <a:endParaRPr lang="en-US" dirty="0"/>
              </a:p>
            </p:txBody>
          </p:sp>
        </mc:Choice>
        <mc:Fallback xmlns="">
          <p:sp>
            <p:nvSpPr>
              <p:cNvPr id="5" name="TextBox 4"/>
              <p:cNvSpPr txBox="1">
                <a:spLocks noRot="1" noChangeAspect="1" noMove="1" noResize="1" noEditPoints="1" noAdjustHandles="1" noChangeArrowheads="1" noChangeShapeType="1" noTextEdit="1"/>
              </p:cNvSpPr>
              <p:nvPr/>
            </p:nvSpPr>
            <p:spPr>
              <a:xfrm>
                <a:off x="1176150" y="2606488"/>
                <a:ext cx="641779" cy="1396601"/>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p:cNvSpPr txBox="1"/>
              <p:nvPr/>
            </p:nvSpPr>
            <p:spPr>
              <a:xfrm>
                <a:off x="2356239" y="2888930"/>
                <a:ext cx="726289" cy="82490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m:rPr>
                                    <m:brk m:alnAt="7"/>
                                  </m:rPr>
                                  <a:rPr lang="en-US" i="1">
                                    <a:latin typeface="Cambria Math" panose="02040503050406030204" pitchFamily="18" charset="0"/>
                                  </a:rPr>
                                  <m:t>2</m:t>
                                </m:r>
                                <m:r>
                                  <a:rPr lang="en-US" i="1">
                                    <a:latin typeface="Cambria Math" panose="02040503050406030204" pitchFamily="18" charset="0"/>
                                  </a:rPr>
                                  <m:t>.0</m:t>
                                </m:r>
                              </m:e>
                            </m:mr>
                            <m:mr>
                              <m:e>
                                <m:r>
                                  <a:rPr lang="en-US" i="1">
                                    <a:latin typeface="Cambria Math" panose="02040503050406030204" pitchFamily="18" charset="0"/>
                                  </a:rPr>
                                  <m:t>1.0</m:t>
                                </m:r>
                              </m:e>
                            </m:mr>
                            <m:mr>
                              <m:e>
                                <m:r>
                                  <a:rPr lang="en-US" i="1">
                                    <a:latin typeface="Cambria Math" panose="02040503050406030204" pitchFamily="18" charset="0"/>
                                  </a:rPr>
                                  <m:t>0.1</m:t>
                                </m:r>
                              </m:e>
                            </m:mr>
                          </m:m>
                        </m:e>
                      </m:d>
                    </m:oMath>
                  </m:oMathPara>
                </a14:m>
                <a:endParaRPr lang="en-US" dirty="0"/>
              </a:p>
            </p:txBody>
          </p:sp>
        </mc:Choice>
        <mc:Fallback xmlns="">
          <p:sp>
            <p:nvSpPr>
              <p:cNvPr id="24" name="TextBox 23"/>
              <p:cNvSpPr txBox="1">
                <a:spLocks noRot="1" noChangeAspect="1" noMove="1" noResize="1" noEditPoints="1" noAdjustHandles="1" noChangeArrowheads="1" noChangeShapeType="1" noTextEdit="1"/>
              </p:cNvSpPr>
              <p:nvPr/>
            </p:nvSpPr>
            <p:spPr>
              <a:xfrm>
                <a:off x="2356239" y="2888930"/>
                <a:ext cx="726289" cy="824906"/>
              </a:xfrm>
              <a:prstGeom prst="rect">
                <a:avLst/>
              </a:prstGeom>
              <a:blipFill>
                <a:blip r:embed="rId11"/>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626812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1"/>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0"/>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3">
                                            <p:txEl>
                                              <p:pRg st="7" end="7"/>
                                            </p:txEl>
                                          </p:spTgt>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6"/>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8"/>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3">
                                            <p:txEl>
                                              <p:pRg st="8" end="8"/>
                                            </p:txEl>
                                          </p:spTgt>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3">
                                            <p:txEl>
                                              <p:pRg st="9" end="9"/>
                                            </p:txEl>
                                          </p:spTgt>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3">
                                            <p:txEl>
                                              <p:pRg st="10" end="10"/>
                                            </p:txEl>
                                          </p:spTgt>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18"/>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23"/>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7" grpId="0"/>
      <p:bldP spid="9" grpId="0" animBg="1"/>
      <p:bldP spid="10" grpId="0" animBg="1"/>
      <p:bldP spid="11" grpId="0"/>
      <p:bldP spid="12" grpId="0"/>
      <p:bldP spid="13" grpId="0"/>
      <p:bldP spid="14" grpId="0"/>
      <p:bldP spid="15" grpId="0"/>
      <p:bldP spid="16" grpId="0" animBg="1"/>
      <p:bldP spid="17" grpId="0" animBg="1"/>
      <p:bldP spid="19" grpId="0"/>
      <p:bldP spid="20" grpId="0"/>
      <p:bldP spid="21" grpId="0"/>
      <p:bldP spid="22" grpId="0"/>
      <p:bldP spid="8" grpId="0"/>
      <p:bldP spid="18" grpId="0" animBg="1"/>
      <p:bldP spid="25" grpId="0"/>
      <p:bldP spid="23" grpId="0"/>
      <p:bldP spid="5" grpId="0"/>
      <p:bldP spid="2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Stochastic Gradient Descent</a:t>
            </a:r>
            <a:endParaRPr lang="en-US" dirty="0"/>
          </a:p>
        </p:txBody>
      </p:sp>
      <p:sp>
        <p:nvSpPr>
          <p:cNvPr id="5" name="Right Arrow 4"/>
          <p:cNvSpPr/>
          <p:nvPr/>
        </p:nvSpPr>
        <p:spPr>
          <a:xfrm>
            <a:off x="4604822" y="2706771"/>
            <a:ext cx="760491" cy="3078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3989187" y="1720884"/>
            <a:ext cx="995881" cy="523220"/>
          </a:xfrm>
          <a:prstGeom prst="rect">
            <a:avLst/>
          </a:prstGeom>
          <a:noFill/>
          <a:ln>
            <a:solidFill>
              <a:schemeClr val="tx1"/>
            </a:solidFill>
          </a:ln>
        </p:spPr>
        <p:txBody>
          <a:bodyPr wrap="square" rtlCol="0">
            <a:spAutoFit/>
          </a:bodyPr>
          <a:lstStyle/>
          <a:p>
            <a:pPr algn="ctr"/>
            <a:r>
              <a:rPr lang="en-US" sz="1400" dirty="0" smtClean="0"/>
              <a:t>ALL DATA is USED!</a:t>
            </a:r>
            <a:endParaRPr lang="en-US" sz="1400" dirty="0"/>
          </a:p>
        </p:txBody>
      </p:sp>
      <p:sp>
        <p:nvSpPr>
          <p:cNvPr id="8" name="TextBox 7"/>
          <p:cNvSpPr txBox="1"/>
          <p:nvPr/>
        </p:nvSpPr>
        <p:spPr>
          <a:xfrm>
            <a:off x="9498893" y="1720884"/>
            <a:ext cx="1390080" cy="738664"/>
          </a:xfrm>
          <a:prstGeom prst="rect">
            <a:avLst/>
          </a:prstGeom>
          <a:noFill/>
          <a:ln>
            <a:solidFill>
              <a:schemeClr val="tx1"/>
            </a:solidFill>
          </a:ln>
        </p:spPr>
        <p:txBody>
          <a:bodyPr wrap="square" rtlCol="0">
            <a:spAutoFit/>
          </a:bodyPr>
          <a:lstStyle/>
          <a:p>
            <a:pPr algn="ctr"/>
            <a:r>
              <a:rPr lang="en-US" sz="1400" dirty="0" smtClean="0"/>
              <a:t>SOME RANDOM DATA is USED!</a:t>
            </a:r>
          </a:p>
          <a:p>
            <a:pPr algn="ctr"/>
            <a:r>
              <a:rPr lang="en-US" sz="1400" dirty="0"/>
              <a:t>(STOCHASTIC</a:t>
            </a:r>
            <a:r>
              <a:rPr lang="en-US" sz="1400" dirty="0" smtClean="0"/>
              <a:t>)</a:t>
            </a:r>
            <a:endParaRPr lang="en-US" sz="1400" dirty="0"/>
          </a:p>
        </p:txBody>
      </p:sp>
      <p:sp>
        <p:nvSpPr>
          <p:cNvPr id="9" name="TextBox 8"/>
          <p:cNvSpPr txBox="1"/>
          <p:nvPr/>
        </p:nvSpPr>
        <p:spPr>
          <a:xfrm>
            <a:off x="6600810" y="3786248"/>
            <a:ext cx="1390080" cy="307777"/>
          </a:xfrm>
          <a:prstGeom prst="rect">
            <a:avLst/>
          </a:prstGeom>
          <a:noFill/>
          <a:ln>
            <a:noFill/>
          </a:ln>
        </p:spPr>
        <p:txBody>
          <a:bodyPr wrap="square" rtlCol="0">
            <a:spAutoFit/>
          </a:bodyPr>
          <a:lstStyle/>
          <a:p>
            <a:pPr algn="ctr"/>
            <a:r>
              <a:rPr lang="en-US" sz="1400" i="1" dirty="0" smtClean="0"/>
              <a:t>Smaller steps</a:t>
            </a:r>
            <a:endParaRPr lang="en-US" sz="1400" i="1" dirty="0"/>
          </a:p>
        </p:txBody>
      </p:sp>
      <p:grpSp>
        <p:nvGrpSpPr>
          <p:cNvPr id="4" name="Group 3"/>
          <p:cNvGrpSpPr/>
          <p:nvPr/>
        </p:nvGrpSpPr>
        <p:grpSpPr>
          <a:xfrm>
            <a:off x="454565" y="1654905"/>
            <a:ext cx="3326392" cy="2285232"/>
            <a:chOff x="454565" y="1654905"/>
            <a:chExt cx="3326392" cy="2285232"/>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4565" y="1654905"/>
              <a:ext cx="3326392" cy="2285232"/>
            </a:xfrm>
            <a:prstGeom prst="rect">
              <a:avLst/>
            </a:prstGeom>
          </p:spPr>
        </p:pic>
        <p:sp>
          <p:nvSpPr>
            <p:cNvPr id="10" name="TextBox 9"/>
            <p:cNvSpPr txBox="1"/>
            <p:nvPr/>
          </p:nvSpPr>
          <p:spPr>
            <a:xfrm>
              <a:off x="3261627" y="1767050"/>
              <a:ext cx="263214" cy="215444"/>
            </a:xfrm>
            <a:prstGeom prst="rect">
              <a:avLst/>
            </a:prstGeom>
            <a:noFill/>
          </p:spPr>
          <p:txBody>
            <a:bodyPr wrap="none" rtlCol="0">
              <a:spAutoFit/>
            </a:bodyPr>
            <a:lstStyle/>
            <a:p>
              <a:r>
                <a:rPr lang="en-US" sz="800" dirty="0" smtClean="0">
                  <a:latin typeface="LM Roman 9" panose="00000500000000000000" pitchFamily="50" charset="0"/>
                </a:rPr>
                <a:t>N</a:t>
              </a:r>
              <a:endParaRPr lang="en-US" sz="800" dirty="0">
                <a:latin typeface="LM Roman 9" panose="00000500000000000000" pitchFamily="50" charset="0"/>
              </a:endParaRPr>
            </a:p>
          </p:txBody>
        </p:sp>
      </p:grpSp>
      <p:sp>
        <p:nvSpPr>
          <p:cNvPr id="12" name="TextBox 11"/>
          <p:cNvSpPr txBox="1"/>
          <p:nvPr/>
        </p:nvSpPr>
        <p:spPr>
          <a:xfrm>
            <a:off x="1265903" y="3786247"/>
            <a:ext cx="1390080" cy="307777"/>
          </a:xfrm>
          <a:prstGeom prst="rect">
            <a:avLst/>
          </a:prstGeom>
          <a:noFill/>
          <a:ln>
            <a:noFill/>
          </a:ln>
        </p:spPr>
        <p:txBody>
          <a:bodyPr wrap="square" rtlCol="0">
            <a:spAutoFit/>
          </a:bodyPr>
          <a:lstStyle/>
          <a:p>
            <a:pPr algn="ctr"/>
            <a:r>
              <a:rPr lang="en-US" sz="1400" i="1" dirty="0" smtClean="0"/>
              <a:t>Larger steps</a:t>
            </a:r>
            <a:endParaRPr lang="en-US" sz="1400" i="1" dirty="0"/>
          </a:p>
        </p:txBody>
      </p:sp>
      <p:grpSp>
        <p:nvGrpSpPr>
          <p:cNvPr id="14" name="Group 13"/>
          <p:cNvGrpSpPr/>
          <p:nvPr/>
        </p:nvGrpSpPr>
        <p:grpSpPr>
          <a:xfrm>
            <a:off x="5748948" y="1638429"/>
            <a:ext cx="3366310" cy="2301708"/>
            <a:chOff x="5748948" y="1638429"/>
            <a:chExt cx="3366310" cy="2301708"/>
          </a:xfrm>
        </p:grpSpPr>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48948" y="1654905"/>
              <a:ext cx="3366310" cy="2285232"/>
            </a:xfrm>
            <a:prstGeom prst="rect">
              <a:avLst/>
            </a:prstGeom>
          </p:spPr>
        </p:pic>
        <p:sp>
          <p:nvSpPr>
            <p:cNvPr id="13" name="TextBox 12"/>
            <p:cNvSpPr txBox="1"/>
            <p:nvPr/>
          </p:nvSpPr>
          <p:spPr>
            <a:xfrm>
              <a:off x="8690829" y="1638429"/>
              <a:ext cx="243978" cy="215444"/>
            </a:xfrm>
            <a:prstGeom prst="rect">
              <a:avLst/>
            </a:prstGeom>
            <a:noFill/>
          </p:spPr>
          <p:txBody>
            <a:bodyPr wrap="none" rtlCol="0">
              <a:spAutoFit/>
            </a:bodyPr>
            <a:lstStyle/>
            <a:p>
              <a:r>
                <a:rPr lang="en-US" sz="800" dirty="0" smtClean="0">
                  <a:latin typeface="LM Roman 9" panose="00000500000000000000" pitchFamily="50" charset="0"/>
                </a:rPr>
                <a:t>n</a:t>
              </a:r>
              <a:endParaRPr lang="en-US" sz="800" dirty="0">
                <a:latin typeface="LM Roman 9" panose="00000500000000000000" pitchFamily="50" charset="0"/>
              </a:endParaRPr>
            </a:p>
          </p:txBody>
        </p:sp>
      </p:grpSp>
      <p:grpSp>
        <p:nvGrpSpPr>
          <p:cNvPr id="3" name="Group 2"/>
          <p:cNvGrpSpPr/>
          <p:nvPr/>
        </p:nvGrpSpPr>
        <p:grpSpPr>
          <a:xfrm>
            <a:off x="914400" y="4714875"/>
            <a:ext cx="6302687" cy="1477328"/>
            <a:chOff x="914400" y="4714875"/>
            <a:chExt cx="6302687" cy="1477328"/>
          </a:xfrm>
        </p:grpSpPr>
        <mc:AlternateContent xmlns:mc="http://schemas.openxmlformats.org/markup-compatibility/2006">
          <mc:Choice xmlns:a14="http://schemas.microsoft.com/office/drawing/2010/main" Requires="a14">
            <p:sp>
              <p:nvSpPr>
                <p:cNvPr id="15" name="TextBox 14"/>
                <p:cNvSpPr txBox="1"/>
                <p:nvPr/>
              </p:nvSpPr>
              <p:spPr>
                <a:xfrm>
                  <a:off x="914400" y="4714875"/>
                  <a:ext cx="6302687" cy="1477328"/>
                </a:xfrm>
                <a:prstGeom prst="rect">
                  <a:avLst/>
                </a:prstGeom>
                <a:noFill/>
              </p:spPr>
              <p:txBody>
                <a:bodyPr wrap="none" rtlCol="0">
                  <a:spAutoFit/>
                </a:bodyPr>
                <a:lstStyle/>
                <a:p>
                  <a:r>
                    <a:rPr lang="en-US" b="1" dirty="0" smtClean="0"/>
                    <a:t>Smoothing the optimization</a:t>
                  </a:r>
                </a:p>
                <a:p>
                  <a:pPr marL="285750" indent="-285750">
                    <a:buFont typeface="Arial" panose="020B0604020202020204" pitchFamily="34" charset="0"/>
                    <a:buChar char="•"/>
                  </a:pPr>
                  <a:r>
                    <a:rPr lang="en-US" dirty="0" smtClean="0"/>
                    <a:t>Momentum Formulation: Running average of gradient</a:t>
                  </a: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𝛼</m:t>
                        </m:r>
                        <m:r>
                          <a:rPr lang="en-US" b="0" i="0"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𝑅</m:t>
                        </m:r>
                        <m:r>
                          <a:rPr lang="en-US" b="0" i="1" smtClean="0">
                            <a:latin typeface="Cambria Math" panose="02040503050406030204" pitchFamily="18" charset="0"/>
                            <a:ea typeface="Cambria Math" panose="02040503050406030204" pitchFamily="18" charset="0"/>
                          </a:rPr>
                          <m:t>    −</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𝑀</m:t>
                            </m:r>
                          </m:e>
                          <m:sub>
                            <m:r>
                              <a:rPr lang="en-US" b="0" i="1" smtClean="0">
                                <a:latin typeface="Cambria Math" panose="02040503050406030204" pitchFamily="18" charset="0"/>
                                <a:ea typeface="Cambria Math" panose="02040503050406030204" pitchFamily="18" charset="0"/>
                              </a:rPr>
                              <m:t>𝑖</m:t>
                            </m:r>
                          </m:sub>
                        </m:sSub>
                        <m:r>
                          <a:rPr lang="en-US" b="0" i="1" smtClean="0">
                            <a:latin typeface="Cambria Math" panose="02040503050406030204" pitchFamily="18" charset="0"/>
                            <a:ea typeface="Cambria Math" panose="02040503050406030204" pitchFamily="18" charset="0"/>
                          </a:rPr>
                          <m:t>=−0.9</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𝑀</m:t>
                            </m:r>
                          </m:e>
                          <m:sub>
                            <m: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𝑖</m:t>
                            </m:r>
                          </m:sub>
                        </m:sSub>
                        <m:r>
                          <a:rPr lang="en-US" b="0" i="1" smtClean="0">
                            <a:latin typeface="Cambria Math" panose="02040503050406030204" pitchFamily="18" charset="0"/>
                            <a:ea typeface="Cambria Math" panose="02040503050406030204" pitchFamily="18" charset="0"/>
                          </a:rPr>
                          <m:t> </m:t>
                        </m:r>
                      </m:oMath>
                    </m:oMathPara>
                  </a14:m>
                  <a:endParaRPr lang="en-US" dirty="0" smtClean="0"/>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r>
                    <a:rPr lang="en-US" dirty="0" smtClean="0"/>
                    <a:t>Learning rate decay: learning rate gets smaller in the next step</a:t>
                  </a:r>
                </a:p>
              </p:txBody>
            </p:sp>
          </mc:Choice>
          <mc:Fallback>
            <p:sp>
              <p:nvSpPr>
                <p:cNvPr id="15" name="TextBox 14"/>
                <p:cNvSpPr txBox="1">
                  <a:spLocks noRot="1" noChangeAspect="1" noMove="1" noResize="1" noEditPoints="1" noAdjustHandles="1" noChangeArrowheads="1" noChangeShapeType="1" noTextEdit="1"/>
                </p:cNvSpPr>
                <p:nvPr/>
              </p:nvSpPr>
              <p:spPr>
                <a:xfrm>
                  <a:off x="914400" y="4714875"/>
                  <a:ext cx="6302687" cy="1477328"/>
                </a:xfrm>
                <a:prstGeom prst="rect">
                  <a:avLst/>
                </a:prstGeom>
                <a:blipFill>
                  <a:blip r:embed="rId4"/>
                  <a:stretch>
                    <a:fillRect l="-774" t="-2058" b="-5350"/>
                  </a:stretch>
                </a:blipFill>
              </p:spPr>
              <p:txBody>
                <a:bodyPr/>
                <a:lstStyle/>
                <a:p>
                  <a:r>
                    <a:rPr lang="en-US">
                      <a:noFill/>
                    </a:rPr>
                    <a:t> </a:t>
                  </a:r>
                </a:p>
              </p:txBody>
            </p:sp>
          </mc:Fallback>
        </mc:AlternateContent>
        <p:grpSp>
          <p:nvGrpSpPr>
            <p:cNvPr id="30" name="Group 29"/>
            <p:cNvGrpSpPr/>
            <p:nvPr/>
          </p:nvGrpSpPr>
          <p:grpSpPr>
            <a:xfrm>
              <a:off x="2433999" y="5279480"/>
              <a:ext cx="755650" cy="367705"/>
              <a:chOff x="2044700" y="5270500"/>
              <a:chExt cx="755650" cy="367705"/>
            </a:xfrm>
          </p:grpSpPr>
          <p:cxnSp>
            <p:nvCxnSpPr>
              <p:cNvPr id="26" name="Straight Connector 25"/>
              <p:cNvCxnSpPr/>
              <p:nvPr/>
            </p:nvCxnSpPr>
            <p:spPr>
              <a:xfrm flipV="1">
                <a:off x="2044700" y="5270500"/>
                <a:ext cx="755650" cy="36770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2057400" y="5270500"/>
                <a:ext cx="742950" cy="36770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grpSp>
      <p:sp>
        <p:nvSpPr>
          <p:cNvPr id="31" name="TextBox 30"/>
          <p:cNvSpPr txBox="1"/>
          <p:nvPr/>
        </p:nvSpPr>
        <p:spPr>
          <a:xfrm>
            <a:off x="7767872" y="4714875"/>
            <a:ext cx="4424127" cy="1754326"/>
          </a:xfrm>
          <a:prstGeom prst="rect">
            <a:avLst/>
          </a:prstGeom>
          <a:noFill/>
        </p:spPr>
        <p:txBody>
          <a:bodyPr wrap="square" rtlCol="0">
            <a:spAutoFit/>
          </a:bodyPr>
          <a:lstStyle/>
          <a:p>
            <a:r>
              <a:rPr lang="en-US" u="sng" dirty="0" smtClean="0"/>
              <a:t>SGD Hyper-parameters</a:t>
            </a:r>
          </a:p>
          <a:p>
            <a:pPr marL="285750" indent="-285750">
              <a:buFont typeface="Arial" panose="020B0604020202020204" pitchFamily="34" charset="0"/>
              <a:buChar char="•"/>
            </a:pPr>
            <a:r>
              <a:rPr lang="en-US" dirty="0" smtClean="0"/>
              <a:t>Learning Rate</a:t>
            </a:r>
          </a:p>
          <a:p>
            <a:pPr marL="285750" indent="-285750">
              <a:buFont typeface="Arial" panose="020B0604020202020204" pitchFamily="34" charset="0"/>
              <a:buChar char="•"/>
            </a:pPr>
            <a:r>
              <a:rPr lang="en-US" dirty="0" smtClean="0"/>
              <a:t>Momentum</a:t>
            </a:r>
          </a:p>
          <a:p>
            <a:pPr marL="285750" indent="-285750">
              <a:buFont typeface="Arial" panose="020B0604020202020204" pitchFamily="34" charset="0"/>
              <a:buChar char="•"/>
            </a:pPr>
            <a:r>
              <a:rPr lang="en-US" dirty="0" smtClean="0"/>
              <a:t>Weight Initialization</a:t>
            </a:r>
          </a:p>
          <a:p>
            <a:endParaRPr lang="en-US" dirty="0"/>
          </a:p>
          <a:p>
            <a:r>
              <a:rPr lang="en-US" dirty="0" smtClean="0"/>
              <a:t>Automatic algorithms: ADAGRAD, ADAM</a:t>
            </a:r>
            <a:endParaRPr lang="en-US" dirty="0"/>
          </a:p>
        </p:txBody>
      </p:sp>
      <mc:AlternateContent xmlns:mc="http://schemas.openxmlformats.org/markup-compatibility/2006" xmlns:a14="http://schemas.microsoft.com/office/drawing/2010/main">
        <mc:Choice Requires="a14">
          <p:sp>
            <p:nvSpPr>
              <p:cNvPr id="17" name="TextBox 16"/>
              <p:cNvSpPr txBox="1"/>
              <p:nvPr/>
            </p:nvSpPr>
            <p:spPr>
              <a:xfrm>
                <a:off x="3195636" y="3237085"/>
                <a:ext cx="1606145" cy="307777"/>
              </a:xfrm>
              <a:prstGeom prst="rect">
                <a:avLst/>
              </a:prstGeom>
              <a:noFill/>
              <a:ln>
                <a:solidFill>
                  <a:schemeClr val="tx1"/>
                </a:solid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𝑊</m:t>
                          </m:r>
                        </m:e>
                        <m:sub>
                          <m:r>
                            <a:rPr lang="en-US" sz="1400" b="0" i="1" smtClean="0">
                              <a:latin typeface="Cambria Math" panose="02040503050406030204" pitchFamily="18" charset="0"/>
                            </a:rPr>
                            <m:t>1</m:t>
                          </m:r>
                        </m:sub>
                      </m:sSub>
                      <m:r>
                        <a:rPr lang="en-US" sz="1400" i="1">
                          <a:latin typeface="Cambria Math" panose="02040503050406030204" pitchFamily="18" charset="0"/>
                          <a:ea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𝑊</m:t>
                          </m:r>
                        </m:e>
                        <m:sub>
                          <m:r>
                            <a:rPr lang="en-US" sz="1400" b="0" i="1" smtClean="0">
                              <a:latin typeface="Cambria Math" panose="02040503050406030204" pitchFamily="18" charset="0"/>
                            </a:rPr>
                            <m:t>1</m:t>
                          </m:r>
                        </m:sub>
                      </m:sSub>
                      <m:r>
                        <a:rPr lang="en-US" sz="1400" b="0" i="1" smtClean="0">
                          <a:latin typeface="Cambria Math" panose="02040503050406030204" pitchFamily="18" charset="0"/>
                        </a:rPr>
                        <m:t>−</m:t>
                      </m:r>
                      <m:r>
                        <a:rPr lang="en-US" sz="1400" b="0" i="1" smtClean="0">
                          <a:latin typeface="Cambria Math" panose="02040503050406030204" pitchFamily="18" charset="0"/>
                        </a:rPr>
                        <m:t>𝛼𝛻</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𝑅</m:t>
                          </m:r>
                        </m:e>
                        <m:sub>
                          <m:r>
                            <a:rPr lang="en-US" sz="1400" b="0" i="1" smtClean="0">
                              <a:latin typeface="Cambria Math" panose="02040503050406030204" pitchFamily="18" charset="0"/>
                            </a:rPr>
                            <m:t>1</m:t>
                          </m:r>
                        </m:sub>
                      </m:sSub>
                    </m:oMath>
                  </m:oMathPara>
                </a14:m>
                <a:endParaRPr lang="en-US" sz="1400" dirty="0"/>
              </a:p>
            </p:txBody>
          </p:sp>
        </mc:Choice>
        <mc:Fallback xmlns="">
          <p:sp>
            <p:nvSpPr>
              <p:cNvPr id="17" name="TextBox 16"/>
              <p:cNvSpPr txBox="1">
                <a:spLocks noRot="1" noChangeAspect="1" noMove="1" noResize="1" noEditPoints="1" noAdjustHandles="1" noChangeArrowheads="1" noChangeShapeType="1" noTextEdit="1"/>
              </p:cNvSpPr>
              <p:nvPr/>
            </p:nvSpPr>
            <p:spPr>
              <a:xfrm>
                <a:off x="3195636" y="3237085"/>
                <a:ext cx="1606145" cy="307777"/>
              </a:xfrm>
              <a:prstGeom prst="rect">
                <a:avLst/>
              </a:prstGeom>
              <a:blipFill>
                <a:blip r:embed="rId5"/>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6" name="TextBox 15"/>
              <p:cNvSpPr txBox="1"/>
              <p:nvPr/>
            </p:nvSpPr>
            <p:spPr>
              <a:xfrm>
                <a:off x="3206889" y="3544862"/>
                <a:ext cx="1314591" cy="307777"/>
              </a:xfrm>
              <a:prstGeom prst="rect">
                <a:avLst/>
              </a:prstGeom>
              <a:noFill/>
            </p:spPr>
            <p:txBody>
              <a:bodyPr wrap="none" rtlCol="0">
                <a:spAutoFit/>
              </a:bodyPr>
              <a:lstStyle/>
              <a:p>
                <a14:m>
                  <m:oMath xmlns:m="http://schemas.openxmlformats.org/officeDocument/2006/math">
                    <m:r>
                      <a:rPr lang="en-US" sz="1400" b="0" i="1" smtClean="0">
                        <a:latin typeface="Cambria Math" panose="02040503050406030204" pitchFamily="18" charset="0"/>
                      </a:rPr>
                      <m:t>𝛼</m:t>
                    </m:r>
                    <m:r>
                      <a:rPr lang="en-US" sz="1400" b="0" i="1" smtClean="0">
                        <a:latin typeface="Cambria Math" panose="02040503050406030204" pitchFamily="18" charset="0"/>
                      </a:rPr>
                      <m:t>:</m:t>
                    </m:r>
                  </m:oMath>
                </a14:m>
                <a:r>
                  <a:rPr lang="en-US" sz="1400" dirty="0" smtClean="0"/>
                  <a:t> learning rate</a:t>
                </a:r>
                <a:endParaRPr lang="en-US" sz="1400" dirty="0"/>
              </a:p>
            </p:txBody>
          </p:sp>
        </mc:Choice>
        <mc:Fallback>
          <p:sp>
            <p:nvSpPr>
              <p:cNvPr id="16" name="TextBox 15"/>
              <p:cNvSpPr txBox="1">
                <a:spLocks noRot="1" noChangeAspect="1" noMove="1" noResize="1" noEditPoints="1" noAdjustHandles="1" noChangeArrowheads="1" noChangeShapeType="1" noTextEdit="1"/>
              </p:cNvSpPr>
              <p:nvPr/>
            </p:nvSpPr>
            <p:spPr>
              <a:xfrm>
                <a:off x="3206889" y="3544862"/>
                <a:ext cx="1314591" cy="307777"/>
              </a:xfrm>
              <a:prstGeom prst="rect">
                <a:avLst/>
              </a:prstGeom>
              <a:blipFill>
                <a:blip r:embed="rId6"/>
                <a:stretch>
                  <a:fillRect t="-4000" b="-20000"/>
                </a:stretch>
              </a:blipFill>
            </p:spPr>
            <p:txBody>
              <a:bodyPr/>
              <a:lstStyle/>
              <a:p>
                <a:r>
                  <a:rPr lang="en-US">
                    <a:noFill/>
                  </a:rPr>
                  <a:t> </a:t>
                </a:r>
              </a:p>
            </p:txBody>
          </p:sp>
        </mc:Fallback>
      </mc:AlternateContent>
    </p:spTree>
    <p:extLst>
      <p:ext uri="{BB962C8B-B14F-4D97-AF65-F5344CB8AC3E}">
        <p14:creationId xmlns:p14="http://schemas.microsoft.com/office/powerpoint/2010/main" val="317075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grpId="0" nodeType="afterEffect">
                                  <p:stCondLst>
                                    <p:cond delay="0"/>
                                  </p:stCondLst>
                                  <p:childTnLst>
                                    <p:set>
                                      <p:cBhvr>
                                        <p:cTn id="13" dur="1" fill="hold">
                                          <p:stCondLst>
                                            <p:cond delay="0"/>
                                          </p:stCondLst>
                                        </p:cTn>
                                        <p:tgtEl>
                                          <p:spTgt spid="12"/>
                                        </p:tgtEl>
                                        <p:attrNameLst>
                                          <p:attrName>style.visibility</p:attrName>
                                        </p:attrNameLst>
                                      </p:cBhvr>
                                      <p:to>
                                        <p:strVal val="visible"/>
                                      </p:to>
                                    </p:set>
                                  </p:childTnLst>
                                </p:cTn>
                              </p:par>
                            </p:childTnLst>
                          </p:cTn>
                        </p:par>
                        <p:par>
                          <p:cTn id="14" fill="hold">
                            <p:stCondLst>
                              <p:cond delay="0"/>
                            </p:stCondLst>
                            <p:childTnLst>
                              <p:par>
                                <p:cTn id="15" presetID="1" presetClass="entr" presetSubtype="0" fill="hold" grpId="0" nodeType="after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P spid="9" grpId="0"/>
      <p:bldP spid="12" grpId="0"/>
      <p:bldP spid="3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t="26029" b="26100"/>
          <a:stretch/>
        </p:blipFill>
        <p:spPr>
          <a:xfrm>
            <a:off x="7644490" y="2120434"/>
            <a:ext cx="3946616" cy="1881198"/>
          </a:xfrm>
          <a:prstGeom prst="rect">
            <a:avLst/>
          </a:prstGeom>
        </p:spPr>
      </p:pic>
      <p:sp>
        <p:nvSpPr>
          <p:cNvPr id="2" name="Title 1"/>
          <p:cNvSpPr>
            <a:spLocks noGrp="1"/>
          </p:cNvSpPr>
          <p:nvPr>
            <p:ph type="title"/>
          </p:nvPr>
        </p:nvSpPr>
        <p:spPr/>
        <p:txBody>
          <a:bodyPr/>
          <a:lstStyle/>
          <a:p>
            <a:r>
              <a:rPr lang="tr-TR" dirty="0" smtClean="0"/>
              <a:t>Data</a:t>
            </a:r>
            <a:r>
              <a:rPr lang="en-US" dirty="0" smtClean="0"/>
              <a:t>set</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sz="2400" dirty="0" smtClean="0"/>
                  <a:t>Well conditioned for optimization process </a:t>
                </a:r>
                <a14:m>
                  <m:oMath xmlns:m="http://schemas.openxmlformats.org/officeDocument/2006/math">
                    <m:r>
                      <a:rPr lang="en-US" sz="2400" b="0" i="1" smtClean="0">
                        <a:latin typeface="Cambria Math" panose="02040503050406030204" pitchFamily="18" charset="0"/>
                      </a:rPr>
                      <m:t>→</m:t>
                    </m:r>
                  </m:oMath>
                </a14:m>
                <a:r>
                  <a:rPr lang="en-US" sz="2400" dirty="0"/>
                  <a:t> </a:t>
                </a:r>
                <a:r>
                  <a:rPr lang="en-US" sz="2400" dirty="0" smtClean="0"/>
                  <a:t>Means </a:t>
                </a:r>
                <a:r>
                  <a:rPr lang="en-US" sz="2400" dirty="0"/>
                  <a:t>&amp; std. </a:t>
                </a:r>
                <a:r>
                  <a:rPr lang="en-US" sz="2400" dirty="0" smtClean="0"/>
                  <a:t>variations</a:t>
                </a:r>
              </a:p>
              <a:p>
                <a:r>
                  <a:rPr lang="en-US" sz="2400" dirty="0"/>
                  <a:t>The data should not be biased</a:t>
                </a:r>
              </a:p>
              <a:p>
                <a:pPr lvl="1"/>
                <a:r>
                  <a:rPr lang="en-US" sz="2000" dirty="0"/>
                  <a:t>Equal # of labels in training set</a:t>
                </a:r>
              </a:p>
              <a:p>
                <a:pPr lvl="1"/>
                <a:r>
                  <a:rPr lang="en-US" sz="2000" dirty="0"/>
                  <a:t>Shuffle your dataset</a:t>
                </a:r>
              </a:p>
              <a:p>
                <a:r>
                  <a:rPr lang="en-US" sz="2400" dirty="0" smtClean="0"/>
                  <a:t>Manual feature reduction</a:t>
                </a:r>
              </a:p>
              <a:p>
                <a:r>
                  <a:rPr lang="en-US" sz="2400" dirty="0" smtClean="0"/>
                  <a:t>No wish that our classifier memorize the dataset </a:t>
                </a:r>
                <a14:m>
                  <m:oMath xmlns:m="http://schemas.openxmlformats.org/officeDocument/2006/math">
                    <m:r>
                      <a:rPr lang="en-US" sz="2400" b="0" i="1" smtClean="0">
                        <a:latin typeface="Cambria Math" panose="02040503050406030204" pitchFamily="18" charset="0"/>
                      </a:rPr>
                      <m:t>→</m:t>
                    </m:r>
                  </m:oMath>
                </a14:m>
                <a:r>
                  <a:rPr lang="en-US" sz="2400" dirty="0" smtClean="0"/>
                  <a:t> OVERFITTING!</a:t>
                </a:r>
              </a:p>
              <a:p>
                <a:r>
                  <a:rPr lang="en-US" sz="2400" dirty="0" smtClean="0"/>
                  <a:t>Split your dataset to training and testing</a:t>
                </a:r>
              </a:p>
              <a:p>
                <a:pPr marL="457200" lvl="1" indent="0">
                  <a:buNone/>
                </a:pPr>
                <a:endParaRPr lang="en-US" sz="2000" dirty="0" smtClean="0"/>
              </a:p>
              <a:p>
                <a:endParaRPr lang="en-US" sz="2400" dirty="0" smtClean="0"/>
              </a:p>
              <a:p>
                <a:endParaRPr lang="en-US" sz="2400" dirty="0"/>
              </a:p>
              <a:p>
                <a:endParaRPr lang="en-US" sz="2400"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4"/>
                <a:stretch>
                  <a:fillRect l="-812" t="-1961"/>
                </a:stretch>
              </a:blipFill>
            </p:spPr>
            <p:txBody>
              <a:bodyPr/>
              <a:lstStyle/>
              <a:p>
                <a:r>
                  <a:rPr lang="en-US">
                    <a:noFill/>
                  </a:rPr>
                  <a:t> </a:t>
                </a:r>
              </a:p>
            </p:txBody>
          </p:sp>
        </mc:Fallback>
      </mc:AlternateContent>
      <p:grpSp>
        <p:nvGrpSpPr>
          <p:cNvPr id="19" name="Group 18"/>
          <p:cNvGrpSpPr/>
          <p:nvPr/>
        </p:nvGrpSpPr>
        <p:grpSpPr>
          <a:xfrm>
            <a:off x="1593411" y="4750139"/>
            <a:ext cx="4098200" cy="1815878"/>
            <a:chOff x="3512744" y="2978591"/>
            <a:chExt cx="4731945" cy="2096683"/>
          </a:xfrm>
        </p:grpSpPr>
        <p:sp>
          <p:nvSpPr>
            <p:cNvPr id="4" name="Rectangle 3"/>
            <p:cNvSpPr/>
            <p:nvPr/>
          </p:nvSpPr>
          <p:spPr>
            <a:xfrm>
              <a:off x="3512744" y="3123446"/>
              <a:ext cx="1303699" cy="15753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Training</a:t>
              </a:r>
            </a:p>
            <a:p>
              <a:pPr algn="ctr"/>
              <a:r>
                <a:rPr lang="en-US" dirty="0" smtClean="0"/>
                <a:t>Set</a:t>
              </a:r>
              <a:endParaRPr lang="en-US" dirty="0"/>
            </a:p>
          </p:txBody>
        </p:sp>
        <p:sp>
          <p:nvSpPr>
            <p:cNvPr id="8" name="Rectangle 7"/>
            <p:cNvSpPr/>
            <p:nvPr/>
          </p:nvSpPr>
          <p:spPr>
            <a:xfrm>
              <a:off x="5226867" y="3123446"/>
              <a:ext cx="1303699" cy="15753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Validation</a:t>
              </a:r>
            </a:p>
            <a:p>
              <a:pPr algn="ctr"/>
              <a:r>
                <a:rPr lang="en-US" dirty="0" smtClean="0"/>
                <a:t>Set</a:t>
              </a:r>
              <a:endParaRPr lang="en-US" dirty="0"/>
            </a:p>
          </p:txBody>
        </p:sp>
        <p:sp>
          <p:nvSpPr>
            <p:cNvPr id="9" name="Rectangle 8"/>
            <p:cNvSpPr/>
            <p:nvPr/>
          </p:nvSpPr>
          <p:spPr>
            <a:xfrm>
              <a:off x="6940990" y="3123446"/>
              <a:ext cx="1303699" cy="15753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Test </a:t>
              </a:r>
            </a:p>
            <a:p>
              <a:pPr algn="ctr"/>
              <a:r>
                <a:rPr lang="en-US" dirty="0" smtClean="0"/>
                <a:t>Set</a:t>
              </a:r>
              <a:endParaRPr lang="en-US" dirty="0"/>
            </a:p>
          </p:txBody>
        </p:sp>
        <p:sp>
          <p:nvSpPr>
            <p:cNvPr id="10" name="TextBox 9"/>
            <p:cNvSpPr txBox="1"/>
            <p:nvPr/>
          </p:nvSpPr>
          <p:spPr>
            <a:xfrm>
              <a:off x="3872686" y="4698749"/>
              <a:ext cx="583814" cy="369332"/>
            </a:xfrm>
            <a:prstGeom prst="rect">
              <a:avLst/>
            </a:prstGeom>
            <a:noFill/>
          </p:spPr>
          <p:txBody>
            <a:bodyPr wrap="none" rtlCol="0">
              <a:spAutoFit/>
            </a:bodyPr>
            <a:lstStyle/>
            <a:p>
              <a:r>
                <a:rPr lang="en-US" dirty="0" smtClean="0"/>
                <a:t>70%</a:t>
              </a:r>
              <a:endParaRPr lang="en-US" dirty="0"/>
            </a:p>
          </p:txBody>
        </p:sp>
        <p:sp>
          <p:nvSpPr>
            <p:cNvPr id="11" name="TextBox 10"/>
            <p:cNvSpPr txBox="1"/>
            <p:nvPr/>
          </p:nvSpPr>
          <p:spPr>
            <a:xfrm>
              <a:off x="5586809" y="4705942"/>
              <a:ext cx="583814" cy="369332"/>
            </a:xfrm>
            <a:prstGeom prst="rect">
              <a:avLst/>
            </a:prstGeom>
            <a:noFill/>
          </p:spPr>
          <p:txBody>
            <a:bodyPr wrap="none" rtlCol="0">
              <a:spAutoFit/>
            </a:bodyPr>
            <a:lstStyle/>
            <a:p>
              <a:r>
                <a:rPr lang="en-US" dirty="0"/>
                <a:t>2</a:t>
              </a:r>
              <a:r>
                <a:rPr lang="en-US" dirty="0" smtClean="0"/>
                <a:t>0%</a:t>
              </a:r>
              <a:endParaRPr lang="en-US" dirty="0"/>
            </a:p>
          </p:txBody>
        </p:sp>
        <p:sp>
          <p:nvSpPr>
            <p:cNvPr id="12" name="TextBox 11"/>
            <p:cNvSpPr txBox="1"/>
            <p:nvPr/>
          </p:nvSpPr>
          <p:spPr>
            <a:xfrm>
              <a:off x="7300932" y="4685975"/>
              <a:ext cx="583814" cy="369332"/>
            </a:xfrm>
            <a:prstGeom prst="rect">
              <a:avLst/>
            </a:prstGeom>
            <a:noFill/>
          </p:spPr>
          <p:txBody>
            <a:bodyPr wrap="none" rtlCol="0">
              <a:spAutoFit/>
            </a:bodyPr>
            <a:lstStyle/>
            <a:p>
              <a:r>
                <a:rPr lang="en-US" dirty="0" smtClean="0"/>
                <a:t>10%</a:t>
              </a:r>
              <a:endParaRPr lang="en-US" dirty="0"/>
            </a:p>
          </p:txBody>
        </p:sp>
        <p:cxnSp>
          <p:nvCxnSpPr>
            <p:cNvPr id="14" name="Straight Connector 13"/>
            <p:cNvCxnSpPr/>
            <p:nvPr/>
          </p:nvCxnSpPr>
          <p:spPr>
            <a:xfrm>
              <a:off x="6699564" y="2978591"/>
              <a:ext cx="0" cy="1937441"/>
            </a:xfrm>
            <a:prstGeom prst="line">
              <a:avLst/>
            </a:prstGeom>
            <a:ln w="28575">
              <a:solidFill>
                <a:srgbClr val="FF0000"/>
              </a:solidFill>
            </a:ln>
          </p:spPr>
          <p:style>
            <a:lnRef idx="2">
              <a:schemeClr val="accent2"/>
            </a:lnRef>
            <a:fillRef idx="0">
              <a:schemeClr val="accent2"/>
            </a:fillRef>
            <a:effectRef idx="1">
              <a:schemeClr val="accent2"/>
            </a:effectRef>
            <a:fontRef idx="minor">
              <a:schemeClr val="tx1"/>
            </a:fontRef>
          </p:style>
        </p:cxnSp>
        <p:cxnSp>
          <p:nvCxnSpPr>
            <p:cNvPr id="15" name="Straight Connector 14"/>
            <p:cNvCxnSpPr/>
            <p:nvPr/>
          </p:nvCxnSpPr>
          <p:spPr>
            <a:xfrm>
              <a:off x="4988459" y="2978591"/>
              <a:ext cx="0" cy="1937441"/>
            </a:xfrm>
            <a:prstGeom prst="line">
              <a:avLst/>
            </a:prstGeom>
            <a:ln w="28575">
              <a:solidFill>
                <a:srgbClr val="FF0000"/>
              </a:solidFill>
              <a:prstDash val="dash"/>
            </a:ln>
          </p:spPr>
          <p:style>
            <a:lnRef idx="2">
              <a:schemeClr val="accent2"/>
            </a:lnRef>
            <a:fillRef idx="0">
              <a:schemeClr val="accent2"/>
            </a:fillRef>
            <a:effectRef idx="1">
              <a:schemeClr val="accent2"/>
            </a:effectRef>
            <a:fontRef idx="minor">
              <a:schemeClr val="tx1"/>
            </a:fontRef>
          </p:style>
        </p:cxnSp>
      </p:grpSp>
      <p:pic>
        <p:nvPicPr>
          <p:cNvPr id="5" name="Picture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268283" y="4359595"/>
            <a:ext cx="4445674" cy="2247114"/>
          </a:xfrm>
          <a:prstGeom prst="rect">
            <a:avLst/>
          </a:prstGeom>
        </p:spPr>
      </p:pic>
    </p:spTree>
    <p:extLst>
      <p:ext uri="{BB962C8B-B14F-4D97-AF65-F5344CB8AC3E}">
        <p14:creationId xmlns:p14="http://schemas.microsoft.com/office/powerpoint/2010/main" val="49617257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Activation Functions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smtClean="0"/>
                  <a:t>Linear set of equations are handy, </a:t>
                </a:r>
                <a:r>
                  <a:rPr lang="en-US" dirty="0" smtClean="0">
                    <a:solidFill>
                      <a:srgbClr val="FF0000"/>
                    </a:solidFill>
                  </a:rPr>
                  <a:t>but we need to capture NONLINEARITY!!</a:t>
                </a:r>
                <a:r>
                  <a:rPr lang="tr-TR" dirty="0" smtClean="0">
                    <a:solidFill>
                      <a:srgbClr val="FF0000"/>
                    </a:solidFill>
                  </a:rPr>
                  <a:t> </a:t>
                </a:r>
                <a14:m>
                  <m:oMath xmlns:m="http://schemas.openxmlformats.org/officeDocument/2006/math">
                    <m:r>
                      <a:rPr lang="en-US" b="0" i="1" smtClean="0">
                        <a:solidFill>
                          <a:schemeClr val="tx1"/>
                        </a:solidFill>
                        <a:latin typeface="Cambria Math" panose="02040503050406030204" pitchFamily="18" charset="0"/>
                      </a:rPr>
                      <m:t>→</m:t>
                    </m:r>
                  </m:oMath>
                </a14:m>
                <a:r>
                  <a:rPr lang="en-US" dirty="0" smtClean="0">
                    <a:solidFill>
                      <a:srgbClr val="FF0000"/>
                    </a:solidFill>
                  </a:rPr>
                  <a:t> </a:t>
                </a:r>
                <a:r>
                  <a:rPr lang="en-US" dirty="0" smtClean="0"/>
                  <a:t>Activation Functions used between layers.</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043" t="-224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p:cNvSpPr txBox="1"/>
              <p:nvPr/>
            </p:nvSpPr>
            <p:spPr>
              <a:xfrm>
                <a:off x="10481019" y="1944497"/>
                <a:ext cx="1710981" cy="646331"/>
              </a:xfrm>
              <a:prstGeom prst="rect">
                <a:avLst/>
              </a:prstGeom>
              <a:noFill/>
            </p:spPr>
            <p:txBody>
              <a:bodyPr wrap="none" rtlCol="0">
                <a:spAutoFit/>
              </a:bodyPr>
              <a:lstStyle/>
              <a:p>
                <a14:m>
                  <m:oMath xmlns:m="http://schemas.openxmlformats.org/officeDocument/2006/math">
                    <m:r>
                      <a:rPr lang="en-US" b="0" i="1" smtClean="0">
                        <a:latin typeface="Cambria Math" panose="02040503050406030204" pitchFamily="18" charset="0"/>
                      </a:rPr>
                      <m:t>𝑌</m:t>
                    </m:r>
                    <m:r>
                      <a:rPr lang="en-US" b="0" i="1" smtClean="0">
                        <a:latin typeface="Cambria Math" panose="02040503050406030204" pitchFamily="18" charset="0"/>
                      </a:rPr>
                      <m:t>=</m:t>
                    </m:r>
                    <m:r>
                      <a:rPr lang="en-US" b="0" i="1" smtClean="0">
                        <a:latin typeface="Cambria Math" panose="02040503050406030204" pitchFamily="18" charset="0"/>
                      </a:rPr>
                      <m:t>𝑎</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𝑏</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2</m:t>
                        </m:r>
                      </m:sub>
                    </m:sSub>
                  </m:oMath>
                </a14:m>
                <a:r>
                  <a:rPr lang="en-US" b="0" dirty="0" smtClean="0"/>
                  <a:t> </a:t>
                </a:r>
              </a:p>
              <a:p>
                <a14:m>
                  <m:oMath xmlns:m="http://schemas.openxmlformats.org/officeDocument/2006/math">
                    <m:r>
                      <a:rPr lang="en-US" b="0" i="1" smtClean="0">
                        <a:latin typeface="Cambria Math" panose="02040503050406030204" pitchFamily="18" charset="0"/>
                      </a:rPr>
                      <m:t>𝑌</m:t>
                    </m:r>
                    <m:r>
                      <a:rPr lang="en-US" b="0" i="1" smtClean="0">
                        <a:latin typeface="Cambria Math" panose="02040503050406030204" pitchFamily="18" charset="0"/>
                      </a:rPr>
                      <m:t>=</m:t>
                    </m:r>
                    <m:r>
                      <a:rPr lang="en-US" b="0" i="1" smtClean="0">
                        <a:latin typeface="Cambria Math" panose="02040503050406030204" pitchFamily="18" charset="0"/>
                      </a:rPr>
                      <m:t>𝑐</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1</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2</m:t>
                        </m:r>
                      </m:sub>
                    </m:sSub>
                  </m:oMath>
                </a14:m>
                <a:r>
                  <a:rPr lang="en-US" dirty="0" smtClean="0"/>
                  <a:t> </a:t>
                </a:r>
                <a:endParaRPr lang="en-US" dirty="0"/>
              </a:p>
            </p:txBody>
          </p:sp>
        </mc:Choice>
        <mc:Fallback xmlns="">
          <p:sp>
            <p:nvSpPr>
              <p:cNvPr id="4" name="TextBox 3"/>
              <p:cNvSpPr txBox="1">
                <a:spLocks noRot="1" noChangeAspect="1" noMove="1" noResize="1" noEditPoints="1" noAdjustHandles="1" noChangeArrowheads="1" noChangeShapeType="1" noTextEdit="1"/>
              </p:cNvSpPr>
              <p:nvPr/>
            </p:nvSpPr>
            <p:spPr>
              <a:xfrm>
                <a:off x="10481019" y="1944497"/>
                <a:ext cx="1710981" cy="646331"/>
              </a:xfrm>
              <a:prstGeom prst="rect">
                <a:avLst/>
              </a:prstGeom>
              <a:blipFill>
                <a:blip r:embed="rId3"/>
                <a:stretch>
                  <a:fillRect/>
                </a:stretch>
              </a:blipFill>
            </p:spPr>
            <p:txBody>
              <a:bodyPr/>
              <a:lstStyle/>
              <a:p>
                <a:r>
                  <a:rPr lang="en-US">
                    <a:noFill/>
                  </a:rPr>
                  <a:t> </a:t>
                </a:r>
              </a:p>
            </p:txBody>
          </p:sp>
        </mc:Fallback>
      </mc:AlternateContent>
      <p:pic>
        <p:nvPicPr>
          <p:cNvPr id="1026" name="Picture 2" descr="Image result for tick"/>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271144" y="2009053"/>
            <a:ext cx="219202" cy="22795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cross"/>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271144" y="2304475"/>
            <a:ext cx="180266" cy="20601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activation functions"/>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39280" y="2898608"/>
            <a:ext cx="4533620" cy="3532164"/>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Neural Networks example"/>
          <p:cNvPicPr>
            <a:picLocks noChangeAspect="1" noChangeArrowheads="1"/>
          </p:cNvPicPr>
          <p:nvPr/>
        </p:nvPicPr>
        <p:blipFill rotWithShape="1">
          <a:blip r:embed="rId7">
            <a:extLst>
              <a:ext uri="{28A0092B-C50C-407E-A947-70E740481C1C}">
                <a14:useLocalDpi xmlns:a14="http://schemas.microsoft.com/office/drawing/2010/main" val="0"/>
              </a:ext>
            </a:extLst>
          </a:blip>
          <a:srcRect l="19147" r="21904"/>
          <a:stretch/>
        </p:blipFill>
        <p:spPr bwMode="auto">
          <a:xfrm>
            <a:off x="671350" y="3310624"/>
            <a:ext cx="6148830" cy="299324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https://d17h27t6h515a5.cloudfront.net/topher/2016/October/58100bfd_layers/layers.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23902" y="3310624"/>
            <a:ext cx="6965796" cy="299324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2371725" y="6403594"/>
            <a:ext cx="2669320" cy="261610"/>
          </a:xfrm>
          <a:prstGeom prst="rect">
            <a:avLst/>
          </a:prstGeom>
          <a:noFill/>
        </p:spPr>
        <p:txBody>
          <a:bodyPr wrap="none" rtlCol="0">
            <a:spAutoFit/>
          </a:bodyPr>
          <a:lstStyle/>
          <a:p>
            <a:r>
              <a:rPr lang="en-US" sz="1100" dirty="0" smtClean="0"/>
              <a:t>Image from </a:t>
            </a:r>
            <a:r>
              <a:rPr lang="en-US" sz="1100" dirty="0" err="1" smtClean="0"/>
              <a:t>Udacity</a:t>
            </a:r>
            <a:r>
              <a:rPr lang="en-US" sz="1100" dirty="0" smtClean="0"/>
              <a:t> : Deep Learning Course</a:t>
            </a:r>
            <a:endParaRPr lang="en-US" sz="1100" dirty="0"/>
          </a:p>
        </p:txBody>
      </p:sp>
    </p:spTree>
    <p:extLst>
      <p:ext uri="{BB962C8B-B14F-4D97-AF65-F5344CB8AC3E}">
        <p14:creationId xmlns:p14="http://schemas.microsoft.com/office/powerpoint/2010/main" val="1890356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Deep Neural </a:t>
            </a:r>
            <a:r>
              <a:rPr lang="en-US" dirty="0" smtClean="0"/>
              <a:t>Networks</a:t>
            </a:r>
            <a:endParaRPr lang="en-US" dirty="0"/>
          </a:p>
        </p:txBody>
      </p:sp>
      <p:sp>
        <p:nvSpPr>
          <p:cNvPr id="3" name="Content Placeholder 2"/>
          <p:cNvSpPr>
            <a:spLocks noGrp="1"/>
          </p:cNvSpPr>
          <p:nvPr>
            <p:ph idx="1"/>
          </p:nvPr>
        </p:nvSpPr>
        <p:spPr/>
        <p:txBody>
          <a:bodyPr/>
          <a:lstStyle/>
          <a:p>
            <a:r>
              <a:rPr lang="en-US" dirty="0" smtClean="0"/>
              <a:t>Better to make your neural network deeper than wider</a:t>
            </a:r>
          </a:p>
          <a:p>
            <a:pPr lvl="1"/>
            <a:r>
              <a:rPr lang="en-US" dirty="0" smtClean="0"/>
              <a:t>For efficiency reasons, smaller weight vector</a:t>
            </a:r>
          </a:p>
          <a:p>
            <a:r>
              <a:rPr lang="en-US" dirty="0" smtClean="0"/>
              <a:t>So, there is hierarchy between layers and the meanings of the layers</a:t>
            </a:r>
            <a:endParaRPr lang="en-US" dirty="0"/>
          </a:p>
        </p:txBody>
      </p:sp>
      <p:pic>
        <p:nvPicPr>
          <p:cNvPr id="2050" name="Picture 2" descr="https://d17h27t6h515a5.cloudfront.net/topher/2016/November/583cb19d_heirarchy-diagram/heirarchy-diagram.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3466016"/>
            <a:ext cx="3965576" cy="284588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4925898" y="3813639"/>
            <a:ext cx="893193" cy="369332"/>
          </a:xfrm>
          <a:prstGeom prst="rect">
            <a:avLst/>
          </a:prstGeom>
          <a:noFill/>
        </p:spPr>
        <p:txBody>
          <a:bodyPr wrap="none" rtlCol="0">
            <a:spAutoFit/>
          </a:bodyPr>
          <a:lstStyle/>
          <a:p>
            <a:r>
              <a:rPr lang="en-US" dirty="0" smtClean="0"/>
              <a:t>Objects</a:t>
            </a:r>
            <a:endParaRPr lang="en-US" dirty="0"/>
          </a:p>
        </p:txBody>
      </p:sp>
      <p:sp>
        <p:nvSpPr>
          <p:cNvPr id="7" name="TextBox 6"/>
          <p:cNvSpPr txBox="1"/>
          <p:nvPr/>
        </p:nvSpPr>
        <p:spPr>
          <a:xfrm>
            <a:off x="4925898" y="4902968"/>
            <a:ext cx="849913" cy="369332"/>
          </a:xfrm>
          <a:prstGeom prst="rect">
            <a:avLst/>
          </a:prstGeom>
          <a:noFill/>
        </p:spPr>
        <p:txBody>
          <a:bodyPr wrap="none" rtlCol="0">
            <a:spAutoFit/>
          </a:bodyPr>
          <a:lstStyle/>
          <a:p>
            <a:r>
              <a:rPr lang="en-US" dirty="0" smtClean="0"/>
              <a:t>Shapes</a:t>
            </a:r>
            <a:endParaRPr lang="en-US" dirty="0"/>
          </a:p>
        </p:txBody>
      </p:sp>
      <p:sp>
        <p:nvSpPr>
          <p:cNvPr id="8" name="TextBox 7"/>
          <p:cNvSpPr txBox="1"/>
          <p:nvPr/>
        </p:nvSpPr>
        <p:spPr>
          <a:xfrm>
            <a:off x="5019675" y="5807631"/>
            <a:ext cx="662361" cy="369332"/>
          </a:xfrm>
          <a:prstGeom prst="rect">
            <a:avLst/>
          </a:prstGeom>
          <a:noFill/>
        </p:spPr>
        <p:txBody>
          <a:bodyPr wrap="none" rtlCol="0">
            <a:spAutoFit/>
          </a:bodyPr>
          <a:lstStyle/>
          <a:p>
            <a:r>
              <a:rPr lang="en-US" dirty="0" smtClean="0"/>
              <a:t>Lines</a:t>
            </a:r>
            <a:endParaRPr lang="en-US" dirty="0"/>
          </a:p>
        </p:txBody>
      </p:sp>
      <p:sp>
        <p:nvSpPr>
          <p:cNvPr id="6" name="Right Arrow 5"/>
          <p:cNvSpPr/>
          <p:nvPr/>
        </p:nvSpPr>
        <p:spPr>
          <a:xfrm>
            <a:off x="4365510" y="3864207"/>
            <a:ext cx="574676" cy="26819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Arrow 9"/>
          <p:cNvSpPr/>
          <p:nvPr/>
        </p:nvSpPr>
        <p:spPr>
          <a:xfrm>
            <a:off x="4365510" y="4953536"/>
            <a:ext cx="574676" cy="26819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Arrow 10"/>
          <p:cNvSpPr/>
          <p:nvPr/>
        </p:nvSpPr>
        <p:spPr>
          <a:xfrm>
            <a:off x="4370158" y="5858199"/>
            <a:ext cx="574676" cy="26819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92" name="Group 2091"/>
          <p:cNvGrpSpPr/>
          <p:nvPr/>
        </p:nvGrpSpPr>
        <p:grpSpPr>
          <a:xfrm>
            <a:off x="6541787" y="3467039"/>
            <a:ext cx="4623258" cy="3241190"/>
            <a:chOff x="6849605" y="3388519"/>
            <a:chExt cx="4623258" cy="3241190"/>
          </a:xfrm>
        </p:grpSpPr>
        <p:sp>
          <p:nvSpPr>
            <p:cNvPr id="365" name="Rectangle 364"/>
            <p:cNvSpPr/>
            <p:nvPr/>
          </p:nvSpPr>
          <p:spPr>
            <a:xfrm>
              <a:off x="10140101" y="5653304"/>
              <a:ext cx="1313685" cy="976405"/>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1" name="Freeform 2090"/>
            <p:cNvSpPr/>
            <p:nvPr/>
          </p:nvSpPr>
          <p:spPr>
            <a:xfrm>
              <a:off x="10144125" y="5654650"/>
              <a:ext cx="604014" cy="447700"/>
            </a:xfrm>
            <a:custGeom>
              <a:avLst/>
              <a:gdLst>
                <a:gd name="connsiteX0" fmla="*/ 3175 w 604014"/>
                <a:gd name="connsiteY0" fmla="*/ 361975 h 447700"/>
                <a:gd name="connsiteX1" fmla="*/ 3175 w 604014"/>
                <a:gd name="connsiteY1" fmla="*/ 361975 h 447700"/>
                <a:gd name="connsiteX2" fmla="*/ 28575 w 604014"/>
                <a:gd name="connsiteY2" fmla="*/ 371500 h 447700"/>
                <a:gd name="connsiteX3" fmla="*/ 47625 w 604014"/>
                <a:gd name="connsiteY3" fmla="*/ 384200 h 447700"/>
                <a:gd name="connsiteX4" fmla="*/ 57150 w 604014"/>
                <a:gd name="connsiteY4" fmla="*/ 390550 h 447700"/>
                <a:gd name="connsiteX5" fmla="*/ 76200 w 604014"/>
                <a:gd name="connsiteY5" fmla="*/ 396900 h 447700"/>
                <a:gd name="connsiteX6" fmla="*/ 101600 w 604014"/>
                <a:gd name="connsiteY6" fmla="*/ 403250 h 447700"/>
                <a:gd name="connsiteX7" fmla="*/ 123825 w 604014"/>
                <a:gd name="connsiteY7" fmla="*/ 409600 h 447700"/>
                <a:gd name="connsiteX8" fmla="*/ 139700 w 604014"/>
                <a:gd name="connsiteY8" fmla="*/ 412775 h 447700"/>
                <a:gd name="connsiteX9" fmla="*/ 149225 w 604014"/>
                <a:gd name="connsiteY9" fmla="*/ 415950 h 447700"/>
                <a:gd name="connsiteX10" fmla="*/ 180975 w 604014"/>
                <a:gd name="connsiteY10" fmla="*/ 419125 h 447700"/>
                <a:gd name="connsiteX11" fmla="*/ 203200 w 604014"/>
                <a:gd name="connsiteY11" fmla="*/ 422300 h 447700"/>
                <a:gd name="connsiteX12" fmla="*/ 234950 w 604014"/>
                <a:gd name="connsiteY12" fmla="*/ 428650 h 447700"/>
                <a:gd name="connsiteX13" fmla="*/ 244475 w 604014"/>
                <a:gd name="connsiteY13" fmla="*/ 431825 h 447700"/>
                <a:gd name="connsiteX14" fmla="*/ 276225 w 604014"/>
                <a:gd name="connsiteY14" fmla="*/ 435000 h 447700"/>
                <a:gd name="connsiteX15" fmla="*/ 301625 w 604014"/>
                <a:gd name="connsiteY15" fmla="*/ 438175 h 447700"/>
                <a:gd name="connsiteX16" fmla="*/ 323850 w 604014"/>
                <a:gd name="connsiteY16" fmla="*/ 441350 h 447700"/>
                <a:gd name="connsiteX17" fmla="*/ 422275 w 604014"/>
                <a:gd name="connsiteY17" fmla="*/ 447700 h 447700"/>
                <a:gd name="connsiteX18" fmla="*/ 469900 w 604014"/>
                <a:gd name="connsiteY18" fmla="*/ 444525 h 447700"/>
                <a:gd name="connsiteX19" fmla="*/ 501650 w 604014"/>
                <a:gd name="connsiteY19" fmla="*/ 435000 h 447700"/>
                <a:gd name="connsiteX20" fmla="*/ 511175 w 604014"/>
                <a:gd name="connsiteY20" fmla="*/ 431825 h 447700"/>
                <a:gd name="connsiteX21" fmla="*/ 549275 w 604014"/>
                <a:gd name="connsiteY21" fmla="*/ 406425 h 447700"/>
                <a:gd name="connsiteX22" fmla="*/ 558800 w 604014"/>
                <a:gd name="connsiteY22" fmla="*/ 400075 h 447700"/>
                <a:gd name="connsiteX23" fmla="*/ 568325 w 604014"/>
                <a:gd name="connsiteY23" fmla="*/ 393725 h 447700"/>
                <a:gd name="connsiteX24" fmla="*/ 581025 w 604014"/>
                <a:gd name="connsiteY24" fmla="*/ 377850 h 447700"/>
                <a:gd name="connsiteX25" fmla="*/ 587375 w 604014"/>
                <a:gd name="connsiteY25" fmla="*/ 358800 h 447700"/>
                <a:gd name="connsiteX26" fmla="*/ 593725 w 604014"/>
                <a:gd name="connsiteY26" fmla="*/ 333400 h 447700"/>
                <a:gd name="connsiteX27" fmla="*/ 600075 w 604014"/>
                <a:gd name="connsiteY27" fmla="*/ 298475 h 447700"/>
                <a:gd name="connsiteX28" fmla="*/ 600075 w 604014"/>
                <a:gd name="connsiteY28" fmla="*/ 88925 h 447700"/>
                <a:gd name="connsiteX29" fmla="*/ 596900 w 604014"/>
                <a:gd name="connsiteY29" fmla="*/ 60350 h 447700"/>
                <a:gd name="connsiteX30" fmla="*/ 590550 w 604014"/>
                <a:gd name="connsiteY30" fmla="*/ 41300 h 447700"/>
                <a:gd name="connsiteX31" fmla="*/ 587375 w 604014"/>
                <a:gd name="connsiteY31" fmla="*/ 31775 h 447700"/>
                <a:gd name="connsiteX32" fmla="*/ 584200 w 604014"/>
                <a:gd name="connsiteY32" fmla="*/ 22250 h 447700"/>
                <a:gd name="connsiteX33" fmla="*/ 581025 w 604014"/>
                <a:gd name="connsiteY33" fmla="*/ 6375 h 447700"/>
                <a:gd name="connsiteX34" fmla="*/ 571500 w 604014"/>
                <a:gd name="connsiteY34" fmla="*/ 25 h 447700"/>
                <a:gd name="connsiteX35" fmla="*/ 0 w 604014"/>
                <a:gd name="connsiteY35" fmla="*/ 25 h 447700"/>
                <a:gd name="connsiteX36" fmla="*/ 3175 w 604014"/>
                <a:gd name="connsiteY36" fmla="*/ 361975 h 4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04014" h="447700">
                  <a:moveTo>
                    <a:pt x="3175" y="361975"/>
                  </a:moveTo>
                  <a:lnTo>
                    <a:pt x="3175" y="361975"/>
                  </a:lnTo>
                  <a:cubicBezTo>
                    <a:pt x="11642" y="365150"/>
                    <a:pt x="20487" y="367456"/>
                    <a:pt x="28575" y="371500"/>
                  </a:cubicBezTo>
                  <a:cubicBezTo>
                    <a:pt x="35401" y="374913"/>
                    <a:pt x="41275" y="379967"/>
                    <a:pt x="47625" y="384200"/>
                  </a:cubicBezTo>
                  <a:cubicBezTo>
                    <a:pt x="50800" y="386317"/>
                    <a:pt x="53530" y="389343"/>
                    <a:pt x="57150" y="390550"/>
                  </a:cubicBezTo>
                  <a:cubicBezTo>
                    <a:pt x="63500" y="392667"/>
                    <a:pt x="69706" y="395277"/>
                    <a:pt x="76200" y="396900"/>
                  </a:cubicBezTo>
                  <a:cubicBezTo>
                    <a:pt x="84667" y="399017"/>
                    <a:pt x="93321" y="400490"/>
                    <a:pt x="101600" y="403250"/>
                  </a:cubicBezTo>
                  <a:cubicBezTo>
                    <a:pt x="112207" y="406786"/>
                    <a:pt x="111865" y="406942"/>
                    <a:pt x="123825" y="409600"/>
                  </a:cubicBezTo>
                  <a:cubicBezTo>
                    <a:pt x="129093" y="410771"/>
                    <a:pt x="134465" y="411466"/>
                    <a:pt x="139700" y="412775"/>
                  </a:cubicBezTo>
                  <a:cubicBezTo>
                    <a:pt x="142947" y="413587"/>
                    <a:pt x="145917" y="415441"/>
                    <a:pt x="149225" y="415950"/>
                  </a:cubicBezTo>
                  <a:cubicBezTo>
                    <a:pt x="159737" y="417567"/>
                    <a:pt x="170412" y="417882"/>
                    <a:pt x="180975" y="419125"/>
                  </a:cubicBezTo>
                  <a:cubicBezTo>
                    <a:pt x="188407" y="419999"/>
                    <a:pt x="195792" y="421242"/>
                    <a:pt x="203200" y="422300"/>
                  </a:cubicBezTo>
                  <a:cubicBezTo>
                    <a:pt x="224719" y="429473"/>
                    <a:pt x="198467" y="421353"/>
                    <a:pt x="234950" y="428650"/>
                  </a:cubicBezTo>
                  <a:cubicBezTo>
                    <a:pt x="238232" y="429306"/>
                    <a:pt x="241167" y="431316"/>
                    <a:pt x="244475" y="431825"/>
                  </a:cubicBezTo>
                  <a:cubicBezTo>
                    <a:pt x="254987" y="433442"/>
                    <a:pt x="265654" y="433825"/>
                    <a:pt x="276225" y="435000"/>
                  </a:cubicBezTo>
                  <a:cubicBezTo>
                    <a:pt x="284705" y="435942"/>
                    <a:pt x="293167" y="437047"/>
                    <a:pt x="301625" y="438175"/>
                  </a:cubicBezTo>
                  <a:cubicBezTo>
                    <a:pt x="309043" y="439164"/>
                    <a:pt x="316408" y="440567"/>
                    <a:pt x="323850" y="441350"/>
                  </a:cubicBezTo>
                  <a:cubicBezTo>
                    <a:pt x="357781" y="444922"/>
                    <a:pt x="387518" y="445871"/>
                    <a:pt x="422275" y="447700"/>
                  </a:cubicBezTo>
                  <a:cubicBezTo>
                    <a:pt x="438150" y="446642"/>
                    <a:pt x="454077" y="446191"/>
                    <a:pt x="469900" y="444525"/>
                  </a:cubicBezTo>
                  <a:cubicBezTo>
                    <a:pt x="476913" y="443787"/>
                    <a:pt x="497144" y="436502"/>
                    <a:pt x="501650" y="435000"/>
                  </a:cubicBezTo>
                  <a:cubicBezTo>
                    <a:pt x="504825" y="433942"/>
                    <a:pt x="508390" y="433681"/>
                    <a:pt x="511175" y="431825"/>
                  </a:cubicBezTo>
                  <a:lnTo>
                    <a:pt x="549275" y="406425"/>
                  </a:lnTo>
                  <a:lnTo>
                    <a:pt x="558800" y="400075"/>
                  </a:lnTo>
                  <a:lnTo>
                    <a:pt x="568325" y="393725"/>
                  </a:lnTo>
                  <a:cubicBezTo>
                    <a:pt x="579904" y="358987"/>
                    <a:pt x="560509" y="410676"/>
                    <a:pt x="581025" y="377850"/>
                  </a:cubicBezTo>
                  <a:cubicBezTo>
                    <a:pt x="584573" y="372174"/>
                    <a:pt x="585258" y="365150"/>
                    <a:pt x="587375" y="358800"/>
                  </a:cubicBezTo>
                  <a:cubicBezTo>
                    <a:pt x="593049" y="341779"/>
                    <a:pt x="588617" y="356388"/>
                    <a:pt x="593725" y="333400"/>
                  </a:cubicBezTo>
                  <a:cubicBezTo>
                    <a:pt x="599713" y="306454"/>
                    <a:pt x="594571" y="337001"/>
                    <a:pt x="600075" y="298475"/>
                  </a:cubicBezTo>
                  <a:cubicBezTo>
                    <a:pt x="605506" y="200718"/>
                    <a:pt x="605146" y="233434"/>
                    <a:pt x="600075" y="88925"/>
                  </a:cubicBezTo>
                  <a:cubicBezTo>
                    <a:pt x="599739" y="79347"/>
                    <a:pt x="598780" y="69748"/>
                    <a:pt x="596900" y="60350"/>
                  </a:cubicBezTo>
                  <a:cubicBezTo>
                    <a:pt x="595587" y="53786"/>
                    <a:pt x="592667" y="47650"/>
                    <a:pt x="590550" y="41300"/>
                  </a:cubicBezTo>
                  <a:lnTo>
                    <a:pt x="587375" y="31775"/>
                  </a:lnTo>
                  <a:cubicBezTo>
                    <a:pt x="586317" y="28600"/>
                    <a:pt x="584856" y="25532"/>
                    <a:pt x="584200" y="22250"/>
                  </a:cubicBezTo>
                  <a:cubicBezTo>
                    <a:pt x="583142" y="16958"/>
                    <a:pt x="584018" y="10865"/>
                    <a:pt x="581025" y="6375"/>
                  </a:cubicBezTo>
                  <a:cubicBezTo>
                    <a:pt x="570496" y="-9419"/>
                    <a:pt x="571500" y="10431"/>
                    <a:pt x="571500" y="25"/>
                  </a:cubicBezTo>
                  <a:lnTo>
                    <a:pt x="0" y="25"/>
                  </a:lnTo>
                  <a:cubicBezTo>
                    <a:pt x="1058" y="120675"/>
                    <a:pt x="2117" y="241325"/>
                    <a:pt x="3175" y="361975"/>
                  </a:cubicBezTo>
                  <a:close/>
                </a:path>
              </a:pathLst>
            </a:cu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3" name="Rectangle 362"/>
            <p:cNvSpPr/>
            <p:nvPr/>
          </p:nvSpPr>
          <p:spPr>
            <a:xfrm>
              <a:off x="10140101" y="4494069"/>
              <a:ext cx="1313685" cy="976405"/>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0" name="Freeform 2089"/>
            <p:cNvSpPr/>
            <p:nvPr/>
          </p:nvSpPr>
          <p:spPr>
            <a:xfrm>
              <a:off x="10141744" y="5087655"/>
              <a:ext cx="1312069" cy="377314"/>
            </a:xfrm>
            <a:custGeom>
              <a:avLst/>
              <a:gdLst>
                <a:gd name="connsiteX0" fmla="*/ 0 w 1312069"/>
                <a:gd name="connsiteY0" fmla="*/ 174908 h 377314"/>
                <a:gd name="connsiteX1" fmla="*/ 0 w 1312069"/>
                <a:gd name="connsiteY1" fmla="*/ 174908 h 377314"/>
                <a:gd name="connsiteX2" fmla="*/ 16669 w 1312069"/>
                <a:gd name="connsiteY2" fmla="*/ 160620 h 377314"/>
                <a:gd name="connsiteX3" fmla="*/ 23812 w 1312069"/>
                <a:gd name="connsiteY3" fmla="*/ 158239 h 377314"/>
                <a:gd name="connsiteX4" fmla="*/ 33337 w 1312069"/>
                <a:gd name="connsiteY4" fmla="*/ 153476 h 377314"/>
                <a:gd name="connsiteX5" fmla="*/ 54769 w 1312069"/>
                <a:gd name="connsiteY5" fmla="*/ 146333 h 377314"/>
                <a:gd name="connsiteX6" fmla="*/ 61912 w 1312069"/>
                <a:gd name="connsiteY6" fmla="*/ 143951 h 377314"/>
                <a:gd name="connsiteX7" fmla="*/ 76200 w 1312069"/>
                <a:gd name="connsiteY7" fmla="*/ 132045 h 377314"/>
                <a:gd name="connsiteX8" fmla="*/ 90487 w 1312069"/>
                <a:gd name="connsiteY8" fmla="*/ 122520 h 377314"/>
                <a:gd name="connsiteX9" fmla="*/ 97631 w 1312069"/>
                <a:gd name="connsiteY9" fmla="*/ 117758 h 377314"/>
                <a:gd name="connsiteX10" fmla="*/ 104775 w 1312069"/>
                <a:gd name="connsiteY10" fmla="*/ 112995 h 377314"/>
                <a:gd name="connsiteX11" fmla="*/ 111919 w 1312069"/>
                <a:gd name="connsiteY11" fmla="*/ 110614 h 377314"/>
                <a:gd name="connsiteX12" fmla="*/ 126206 w 1312069"/>
                <a:gd name="connsiteY12" fmla="*/ 103470 h 377314"/>
                <a:gd name="connsiteX13" fmla="*/ 133350 w 1312069"/>
                <a:gd name="connsiteY13" fmla="*/ 98708 h 377314"/>
                <a:gd name="connsiteX14" fmla="*/ 150019 w 1312069"/>
                <a:gd name="connsiteY14" fmla="*/ 93945 h 377314"/>
                <a:gd name="connsiteX15" fmla="*/ 164306 w 1312069"/>
                <a:gd name="connsiteY15" fmla="*/ 89183 h 377314"/>
                <a:gd name="connsiteX16" fmla="*/ 183356 w 1312069"/>
                <a:gd name="connsiteY16" fmla="*/ 82039 h 377314"/>
                <a:gd name="connsiteX17" fmla="*/ 197644 w 1312069"/>
                <a:gd name="connsiteY17" fmla="*/ 77276 h 377314"/>
                <a:gd name="connsiteX18" fmla="*/ 211931 w 1312069"/>
                <a:gd name="connsiteY18" fmla="*/ 72514 h 377314"/>
                <a:gd name="connsiteX19" fmla="*/ 233362 w 1312069"/>
                <a:gd name="connsiteY19" fmla="*/ 65370 h 377314"/>
                <a:gd name="connsiteX20" fmla="*/ 240506 w 1312069"/>
                <a:gd name="connsiteY20" fmla="*/ 62989 h 377314"/>
                <a:gd name="connsiteX21" fmla="*/ 254794 w 1312069"/>
                <a:gd name="connsiteY21" fmla="*/ 53464 h 377314"/>
                <a:gd name="connsiteX22" fmla="*/ 276225 w 1312069"/>
                <a:gd name="connsiteY22" fmla="*/ 46320 h 377314"/>
                <a:gd name="connsiteX23" fmla="*/ 283369 w 1312069"/>
                <a:gd name="connsiteY23" fmla="*/ 43939 h 377314"/>
                <a:gd name="connsiteX24" fmla="*/ 297656 w 1312069"/>
                <a:gd name="connsiteY24" fmla="*/ 41558 h 377314"/>
                <a:gd name="connsiteX25" fmla="*/ 304800 w 1312069"/>
                <a:gd name="connsiteY25" fmla="*/ 39176 h 377314"/>
                <a:gd name="connsiteX26" fmla="*/ 352425 w 1312069"/>
                <a:gd name="connsiteY26" fmla="*/ 34414 h 377314"/>
                <a:gd name="connsiteX27" fmla="*/ 366712 w 1312069"/>
                <a:gd name="connsiteY27" fmla="*/ 32033 h 377314"/>
                <a:gd name="connsiteX28" fmla="*/ 404812 w 1312069"/>
                <a:gd name="connsiteY28" fmla="*/ 24889 h 377314"/>
                <a:gd name="connsiteX29" fmla="*/ 442912 w 1312069"/>
                <a:gd name="connsiteY29" fmla="*/ 15364 h 377314"/>
                <a:gd name="connsiteX30" fmla="*/ 478631 w 1312069"/>
                <a:gd name="connsiteY30" fmla="*/ 12983 h 377314"/>
                <a:gd name="connsiteX31" fmla="*/ 866775 w 1312069"/>
                <a:gd name="connsiteY31" fmla="*/ 12983 h 377314"/>
                <a:gd name="connsiteX32" fmla="*/ 923925 w 1312069"/>
                <a:gd name="connsiteY32" fmla="*/ 17745 h 377314"/>
                <a:gd name="connsiteX33" fmla="*/ 957262 w 1312069"/>
                <a:gd name="connsiteY33" fmla="*/ 20126 h 377314"/>
                <a:gd name="connsiteX34" fmla="*/ 973931 w 1312069"/>
                <a:gd name="connsiteY34" fmla="*/ 24889 h 377314"/>
                <a:gd name="connsiteX35" fmla="*/ 992981 w 1312069"/>
                <a:gd name="connsiteY35" fmla="*/ 29651 h 377314"/>
                <a:gd name="connsiteX36" fmla="*/ 1031081 w 1312069"/>
                <a:gd name="connsiteY36" fmla="*/ 34414 h 377314"/>
                <a:gd name="connsiteX37" fmla="*/ 1052512 w 1312069"/>
                <a:gd name="connsiteY37" fmla="*/ 39176 h 377314"/>
                <a:gd name="connsiteX38" fmla="*/ 1059656 w 1312069"/>
                <a:gd name="connsiteY38" fmla="*/ 41558 h 377314"/>
                <a:gd name="connsiteX39" fmla="*/ 1088231 w 1312069"/>
                <a:gd name="connsiteY39" fmla="*/ 46320 h 377314"/>
                <a:gd name="connsiteX40" fmla="*/ 1116806 w 1312069"/>
                <a:gd name="connsiteY40" fmla="*/ 53464 h 377314"/>
                <a:gd name="connsiteX41" fmla="*/ 1123950 w 1312069"/>
                <a:gd name="connsiteY41" fmla="*/ 55845 h 377314"/>
                <a:gd name="connsiteX42" fmla="*/ 1138237 w 1312069"/>
                <a:gd name="connsiteY42" fmla="*/ 58226 h 377314"/>
                <a:gd name="connsiteX43" fmla="*/ 1166812 w 1312069"/>
                <a:gd name="connsiteY43" fmla="*/ 67751 h 377314"/>
                <a:gd name="connsiteX44" fmla="*/ 1173956 w 1312069"/>
                <a:gd name="connsiteY44" fmla="*/ 70133 h 377314"/>
                <a:gd name="connsiteX45" fmla="*/ 1188244 w 1312069"/>
                <a:gd name="connsiteY45" fmla="*/ 77276 h 377314"/>
                <a:gd name="connsiteX46" fmla="*/ 1202531 w 1312069"/>
                <a:gd name="connsiteY46" fmla="*/ 89183 h 377314"/>
                <a:gd name="connsiteX47" fmla="*/ 1209675 w 1312069"/>
                <a:gd name="connsiteY47" fmla="*/ 91564 h 377314"/>
                <a:gd name="connsiteX48" fmla="*/ 1216819 w 1312069"/>
                <a:gd name="connsiteY48" fmla="*/ 96326 h 377314"/>
                <a:gd name="connsiteX49" fmla="*/ 1226344 w 1312069"/>
                <a:gd name="connsiteY49" fmla="*/ 101089 h 377314"/>
                <a:gd name="connsiteX50" fmla="*/ 1231106 w 1312069"/>
                <a:gd name="connsiteY50" fmla="*/ 108233 h 377314"/>
                <a:gd name="connsiteX51" fmla="*/ 1245394 w 1312069"/>
                <a:gd name="connsiteY51" fmla="*/ 117758 h 377314"/>
                <a:gd name="connsiteX52" fmla="*/ 1252537 w 1312069"/>
                <a:gd name="connsiteY52" fmla="*/ 132045 h 377314"/>
                <a:gd name="connsiteX53" fmla="*/ 1259681 w 1312069"/>
                <a:gd name="connsiteY53" fmla="*/ 136808 h 377314"/>
                <a:gd name="connsiteX54" fmla="*/ 1262062 w 1312069"/>
                <a:gd name="connsiteY54" fmla="*/ 146333 h 377314"/>
                <a:gd name="connsiteX55" fmla="*/ 1269206 w 1312069"/>
                <a:gd name="connsiteY55" fmla="*/ 151095 h 377314"/>
                <a:gd name="connsiteX56" fmla="*/ 1281112 w 1312069"/>
                <a:gd name="connsiteY56" fmla="*/ 163001 h 377314"/>
                <a:gd name="connsiteX57" fmla="*/ 1285875 w 1312069"/>
                <a:gd name="connsiteY57" fmla="*/ 170145 h 377314"/>
                <a:gd name="connsiteX58" fmla="*/ 1293019 w 1312069"/>
                <a:gd name="connsiteY58" fmla="*/ 174908 h 377314"/>
                <a:gd name="connsiteX59" fmla="*/ 1295400 w 1312069"/>
                <a:gd name="connsiteY59" fmla="*/ 182051 h 377314"/>
                <a:gd name="connsiteX60" fmla="*/ 1300162 w 1312069"/>
                <a:gd name="connsiteY60" fmla="*/ 189195 h 377314"/>
                <a:gd name="connsiteX61" fmla="*/ 1302544 w 1312069"/>
                <a:gd name="connsiteY61" fmla="*/ 196339 h 377314"/>
                <a:gd name="connsiteX62" fmla="*/ 1312069 w 1312069"/>
                <a:gd name="connsiteY62" fmla="*/ 208245 h 377314"/>
                <a:gd name="connsiteX63" fmla="*/ 1312069 w 1312069"/>
                <a:gd name="connsiteY63" fmla="*/ 377314 h 377314"/>
                <a:gd name="connsiteX64" fmla="*/ 0 w 1312069"/>
                <a:gd name="connsiteY64" fmla="*/ 377314 h 377314"/>
                <a:gd name="connsiteX65" fmla="*/ 0 w 1312069"/>
                <a:gd name="connsiteY65" fmla="*/ 174908 h 377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1312069" h="377314">
                  <a:moveTo>
                    <a:pt x="0" y="174908"/>
                  </a:moveTo>
                  <a:lnTo>
                    <a:pt x="0" y="174908"/>
                  </a:lnTo>
                  <a:cubicBezTo>
                    <a:pt x="5556" y="170145"/>
                    <a:pt x="10674" y="164817"/>
                    <a:pt x="16669" y="160620"/>
                  </a:cubicBezTo>
                  <a:cubicBezTo>
                    <a:pt x="18725" y="159181"/>
                    <a:pt x="21505" y="159228"/>
                    <a:pt x="23812" y="158239"/>
                  </a:cubicBezTo>
                  <a:cubicBezTo>
                    <a:pt x="27075" y="156841"/>
                    <a:pt x="30041" y="154794"/>
                    <a:pt x="33337" y="153476"/>
                  </a:cubicBezTo>
                  <a:cubicBezTo>
                    <a:pt x="33347" y="153472"/>
                    <a:pt x="51192" y="147526"/>
                    <a:pt x="54769" y="146333"/>
                  </a:cubicBezTo>
                  <a:cubicBezTo>
                    <a:pt x="57150" y="145539"/>
                    <a:pt x="59824" y="145343"/>
                    <a:pt x="61912" y="143951"/>
                  </a:cubicBezTo>
                  <a:cubicBezTo>
                    <a:pt x="87422" y="126947"/>
                    <a:pt x="48718" y="153421"/>
                    <a:pt x="76200" y="132045"/>
                  </a:cubicBezTo>
                  <a:cubicBezTo>
                    <a:pt x="80718" y="128531"/>
                    <a:pt x="85725" y="125695"/>
                    <a:pt x="90487" y="122520"/>
                  </a:cubicBezTo>
                  <a:lnTo>
                    <a:pt x="97631" y="117758"/>
                  </a:lnTo>
                  <a:cubicBezTo>
                    <a:pt x="100012" y="116170"/>
                    <a:pt x="102060" y="113900"/>
                    <a:pt x="104775" y="112995"/>
                  </a:cubicBezTo>
                  <a:lnTo>
                    <a:pt x="111919" y="110614"/>
                  </a:lnTo>
                  <a:cubicBezTo>
                    <a:pt x="132375" y="96974"/>
                    <a:pt x="106502" y="113321"/>
                    <a:pt x="126206" y="103470"/>
                  </a:cubicBezTo>
                  <a:cubicBezTo>
                    <a:pt x="128766" y="102190"/>
                    <a:pt x="130790" y="99988"/>
                    <a:pt x="133350" y="98708"/>
                  </a:cubicBezTo>
                  <a:cubicBezTo>
                    <a:pt x="137357" y="96704"/>
                    <a:pt x="146196" y="95092"/>
                    <a:pt x="150019" y="93945"/>
                  </a:cubicBezTo>
                  <a:cubicBezTo>
                    <a:pt x="154827" y="92503"/>
                    <a:pt x="164306" y="89183"/>
                    <a:pt x="164306" y="89183"/>
                  </a:cubicBezTo>
                  <a:cubicBezTo>
                    <a:pt x="176739" y="80894"/>
                    <a:pt x="165927" y="86793"/>
                    <a:pt x="183356" y="82039"/>
                  </a:cubicBezTo>
                  <a:cubicBezTo>
                    <a:pt x="188199" y="80718"/>
                    <a:pt x="192881" y="78864"/>
                    <a:pt x="197644" y="77276"/>
                  </a:cubicBezTo>
                  <a:lnTo>
                    <a:pt x="211931" y="72514"/>
                  </a:lnTo>
                  <a:lnTo>
                    <a:pt x="233362" y="65370"/>
                  </a:lnTo>
                  <a:lnTo>
                    <a:pt x="240506" y="62989"/>
                  </a:lnTo>
                  <a:cubicBezTo>
                    <a:pt x="245269" y="59814"/>
                    <a:pt x="249364" y="55274"/>
                    <a:pt x="254794" y="53464"/>
                  </a:cubicBezTo>
                  <a:lnTo>
                    <a:pt x="276225" y="46320"/>
                  </a:lnTo>
                  <a:cubicBezTo>
                    <a:pt x="278606" y="45526"/>
                    <a:pt x="280893" y="44352"/>
                    <a:pt x="283369" y="43939"/>
                  </a:cubicBezTo>
                  <a:lnTo>
                    <a:pt x="297656" y="41558"/>
                  </a:lnTo>
                  <a:cubicBezTo>
                    <a:pt x="300037" y="40764"/>
                    <a:pt x="302350" y="39721"/>
                    <a:pt x="304800" y="39176"/>
                  </a:cubicBezTo>
                  <a:cubicBezTo>
                    <a:pt x="320760" y="35629"/>
                    <a:pt x="335770" y="35604"/>
                    <a:pt x="352425" y="34414"/>
                  </a:cubicBezTo>
                  <a:cubicBezTo>
                    <a:pt x="357187" y="33620"/>
                    <a:pt x="361933" y="32716"/>
                    <a:pt x="366712" y="32033"/>
                  </a:cubicBezTo>
                  <a:cubicBezTo>
                    <a:pt x="383838" y="29586"/>
                    <a:pt x="388164" y="30439"/>
                    <a:pt x="404812" y="24889"/>
                  </a:cubicBezTo>
                  <a:cubicBezTo>
                    <a:pt x="417870" y="20536"/>
                    <a:pt x="428542" y="16322"/>
                    <a:pt x="442912" y="15364"/>
                  </a:cubicBezTo>
                  <a:lnTo>
                    <a:pt x="478631" y="12983"/>
                  </a:lnTo>
                  <a:cubicBezTo>
                    <a:pt x="613208" y="-13941"/>
                    <a:pt x="496007" y="8671"/>
                    <a:pt x="866775" y="12983"/>
                  </a:cubicBezTo>
                  <a:cubicBezTo>
                    <a:pt x="884957" y="13194"/>
                    <a:pt x="905576" y="16216"/>
                    <a:pt x="923925" y="17745"/>
                  </a:cubicBezTo>
                  <a:cubicBezTo>
                    <a:pt x="935027" y="18670"/>
                    <a:pt x="946150" y="19332"/>
                    <a:pt x="957262" y="20126"/>
                  </a:cubicBezTo>
                  <a:cubicBezTo>
                    <a:pt x="974371" y="25831"/>
                    <a:pt x="953026" y="18917"/>
                    <a:pt x="973931" y="24889"/>
                  </a:cubicBezTo>
                  <a:cubicBezTo>
                    <a:pt x="985012" y="28055"/>
                    <a:pt x="978457" y="27576"/>
                    <a:pt x="992981" y="29651"/>
                  </a:cubicBezTo>
                  <a:cubicBezTo>
                    <a:pt x="1005651" y="31461"/>
                    <a:pt x="1031081" y="34414"/>
                    <a:pt x="1031081" y="34414"/>
                  </a:cubicBezTo>
                  <a:cubicBezTo>
                    <a:pt x="1047169" y="39776"/>
                    <a:pt x="1027356" y="33585"/>
                    <a:pt x="1052512" y="39176"/>
                  </a:cubicBezTo>
                  <a:cubicBezTo>
                    <a:pt x="1054962" y="39721"/>
                    <a:pt x="1057195" y="41066"/>
                    <a:pt x="1059656" y="41558"/>
                  </a:cubicBezTo>
                  <a:cubicBezTo>
                    <a:pt x="1069125" y="43452"/>
                    <a:pt x="1079070" y="43266"/>
                    <a:pt x="1088231" y="46320"/>
                  </a:cubicBezTo>
                  <a:cubicBezTo>
                    <a:pt x="1117096" y="55942"/>
                    <a:pt x="1087953" y="47053"/>
                    <a:pt x="1116806" y="53464"/>
                  </a:cubicBezTo>
                  <a:cubicBezTo>
                    <a:pt x="1119256" y="54008"/>
                    <a:pt x="1121500" y="55301"/>
                    <a:pt x="1123950" y="55845"/>
                  </a:cubicBezTo>
                  <a:cubicBezTo>
                    <a:pt x="1128663" y="56892"/>
                    <a:pt x="1133475" y="57432"/>
                    <a:pt x="1138237" y="58226"/>
                  </a:cubicBezTo>
                  <a:lnTo>
                    <a:pt x="1166812" y="67751"/>
                  </a:lnTo>
                  <a:cubicBezTo>
                    <a:pt x="1169193" y="68545"/>
                    <a:pt x="1171867" y="68741"/>
                    <a:pt x="1173956" y="70133"/>
                  </a:cubicBezTo>
                  <a:cubicBezTo>
                    <a:pt x="1183189" y="76287"/>
                    <a:pt x="1178385" y="73990"/>
                    <a:pt x="1188244" y="77276"/>
                  </a:cubicBezTo>
                  <a:cubicBezTo>
                    <a:pt x="1193510" y="82543"/>
                    <a:pt x="1195900" y="85868"/>
                    <a:pt x="1202531" y="89183"/>
                  </a:cubicBezTo>
                  <a:cubicBezTo>
                    <a:pt x="1204776" y="90306"/>
                    <a:pt x="1207430" y="90442"/>
                    <a:pt x="1209675" y="91564"/>
                  </a:cubicBezTo>
                  <a:cubicBezTo>
                    <a:pt x="1212235" y="92844"/>
                    <a:pt x="1214334" y="94906"/>
                    <a:pt x="1216819" y="96326"/>
                  </a:cubicBezTo>
                  <a:cubicBezTo>
                    <a:pt x="1219901" y="98087"/>
                    <a:pt x="1223169" y="99501"/>
                    <a:pt x="1226344" y="101089"/>
                  </a:cubicBezTo>
                  <a:cubicBezTo>
                    <a:pt x="1227931" y="103470"/>
                    <a:pt x="1228952" y="106348"/>
                    <a:pt x="1231106" y="108233"/>
                  </a:cubicBezTo>
                  <a:cubicBezTo>
                    <a:pt x="1235414" y="112002"/>
                    <a:pt x="1245394" y="117758"/>
                    <a:pt x="1245394" y="117758"/>
                  </a:cubicBezTo>
                  <a:cubicBezTo>
                    <a:pt x="1247330" y="123567"/>
                    <a:pt x="1247922" y="127430"/>
                    <a:pt x="1252537" y="132045"/>
                  </a:cubicBezTo>
                  <a:cubicBezTo>
                    <a:pt x="1254561" y="134069"/>
                    <a:pt x="1257300" y="135220"/>
                    <a:pt x="1259681" y="136808"/>
                  </a:cubicBezTo>
                  <a:cubicBezTo>
                    <a:pt x="1260475" y="139983"/>
                    <a:pt x="1260247" y="143610"/>
                    <a:pt x="1262062" y="146333"/>
                  </a:cubicBezTo>
                  <a:cubicBezTo>
                    <a:pt x="1263650" y="148714"/>
                    <a:pt x="1267182" y="149071"/>
                    <a:pt x="1269206" y="151095"/>
                  </a:cubicBezTo>
                  <a:cubicBezTo>
                    <a:pt x="1285084" y="166972"/>
                    <a:pt x="1262062" y="150301"/>
                    <a:pt x="1281112" y="163001"/>
                  </a:cubicBezTo>
                  <a:cubicBezTo>
                    <a:pt x="1282700" y="165382"/>
                    <a:pt x="1283851" y="168121"/>
                    <a:pt x="1285875" y="170145"/>
                  </a:cubicBezTo>
                  <a:cubicBezTo>
                    <a:pt x="1287899" y="172169"/>
                    <a:pt x="1291231" y="172673"/>
                    <a:pt x="1293019" y="174908"/>
                  </a:cubicBezTo>
                  <a:cubicBezTo>
                    <a:pt x="1294587" y="176868"/>
                    <a:pt x="1294278" y="179806"/>
                    <a:pt x="1295400" y="182051"/>
                  </a:cubicBezTo>
                  <a:cubicBezTo>
                    <a:pt x="1296680" y="184611"/>
                    <a:pt x="1298882" y="186635"/>
                    <a:pt x="1300162" y="189195"/>
                  </a:cubicBezTo>
                  <a:cubicBezTo>
                    <a:pt x="1301285" y="191440"/>
                    <a:pt x="1301421" y="194094"/>
                    <a:pt x="1302544" y="196339"/>
                  </a:cubicBezTo>
                  <a:cubicBezTo>
                    <a:pt x="1305550" y="202350"/>
                    <a:pt x="1307637" y="203814"/>
                    <a:pt x="1312069" y="208245"/>
                  </a:cubicBezTo>
                  <a:lnTo>
                    <a:pt x="1312069" y="377314"/>
                  </a:lnTo>
                  <a:lnTo>
                    <a:pt x="0" y="377314"/>
                  </a:lnTo>
                  <a:lnTo>
                    <a:pt x="0" y="174908"/>
                  </a:lnTo>
                  <a:close/>
                </a:path>
              </a:pathLst>
            </a:cu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9" name="Rectangle 2078"/>
            <p:cNvSpPr/>
            <p:nvPr/>
          </p:nvSpPr>
          <p:spPr>
            <a:xfrm>
              <a:off x="10159178" y="3388519"/>
              <a:ext cx="1313685" cy="976405"/>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8" name="Freeform 2077"/>
            <p:cNvSpPr/>
            <p:nvPr/>
          </p:nvSpPr>
          <p:spPr>
            <a:xfrm>
              <a:off x="10718006" y="3388519"/>
              <a:ext cx="754857" cy="562243"/>
            </a:xfrm>
            <a:custGeom>
              <a:avLst/>
              <a:gdLst>
                <a:gd name="connsiteX0" fmla="*/ 0 w 754857"/>
                <a:gd name="connsiteY0" fmla="*/ 0 h 562243"/>
                <a:gd name="connsiteX1" fmla="*/ 0 w 754857"/>
                <a:gd name="connsiteY1" fmla="*/ 0 h 562243"/>
                <a:gd name="connsiteX2" fmla="*/ 4763 w 754857"/>
                <a:gd name="connsiteY2" fmla="*/ 135731 h 562243"/>
                <a:gd name="connsiteX3" fmla="*/ 9525 w 754857"/>
                <a:gd name="connsiteY3" fmla="*/ 154781 h 562243"/>
                <a:gd name="connsiteX4" fmla="*/ 11907 w 754857"/>
                <a:gd name="connsiteY4" fmla="*/ 169069 h 562243"/>
                <a:gd name="connsiteX5" fmla="*/ 14288 w 754857"/>
                <a:gd name="connsiteY5" fmla="*/ 176212 h 562243"/>
                <a:gd name="connsiteX6" fmla="*/ 19050 w 754857"/>
                <a:gd name="connsiteY6" fmla="*/ 195262 h 562243"/>
                <a:gd name="connsiteX7" fmla="*/ 23813 w 754857"/>
                <a:gd name="connsiteY7" fmla="*/ 202406 h 562243"/>
                <a:gd name="connsiteX8" fmla="*/ 33338 w 754857"/>
                <a:gd name="connsiteY8" fmla="*/ 219075 h 562243"/>
                <a:gd name="connsiteX9" fmla="*/ 35719 w 754857"/>
                <a:gd name="connsiteY9" fmla="*/ 226219 h 562243"/>
                <a:gd name="connsiteX10" fmla="*/ 40482 w 754857"/>
                <a:gd name="connsiteY10" fmla="*/ 233362 h 562243"/>
                <a:gd name="connsiteX11" fmla="*/ 54769 w 754857"/>
                <a:gd name="connsiteY11" fmla="*/ 261937 h 562243"/>
                <a:gd name="connsiteX12" fmla="*/ 59532 w 754857"/>
                <a:gd name="connsiteY12" fmla="*/ 269081 h 562243"/>
                <a:gd name="connsiteX13" fmla="*/ 66675 w 754857"/>
                <a:gd name="connsiteY13" fmla="*/ 283369 h 562243"/>
                <a:gd name="connsiteX14" fmla="*/ 71438 w 754857"/>
                <a:gd name="connsiteY14" fmla="*/ 292894 h 562243"/>
                <a:gd name="connsiteX15" fmla="*/ 78582 w 754857"/>
                <a:gd name="connsiteY15" fmla="*/ 297656 h 562243"/>
                <a:gd name="connsiteX16" fmla="*/ 90488 w 754857"/>
                <a:gd name="connsiteY16" fmla="*/ 309562 h 562243"/>
                <a:gd name="connsiteX17" fmla="*/ 102394 w 754857"/>
                <a:gd name="connsiteY17" fmla="*/ 323850 h 562243"/>
                <a:gd name="connsiteX18" fmla="*/ 109538 w 754857"/>
                <a:gd name="connsiteY18" fmla="*/ 328612 h 562243"/>
                <a:gd name="connsiteX19" fmla="*/ 119063 w 754857"/>
                <a:gd name="connsiteY19" fmla="*/ 335756 h 562243"/>
                <a:gd name="connsiteX20" fmla="*/ 130969 w 754857"/>
                <a:gd name="connsiteY20" fmla="*/ 347662 h 562243"/>
                <a:gd name="connsiteX21" fmla="*/ 157163 w 754857"/>
                <a:gd name="connsiteY21" fmla="*/ 366712 h 562243"/>
                <a:gd name="connsiteX22" fmla="*/ 161925 w 754857"/>
                <a:gd name="connsiteY22" fmla="*/ 373856 h 562243"/>
                <a:gd name="connsiteX23" fmla="*/ 169069 w 754857"/>
                <a:gd name="connsiteY23" fmla="*/ 378619 h 562243"/>
                <a:gd name="connsiteX24" fmla="*/ 180975 w 754857"/>
                <a:gd name="connsiteY24" fmla="*/ 385762 h 562243"/>
                <a:gd name="connsiteX25" fmla="*/ 197644 w 754857"/>
                <a:gd name="connsiteY25" fmla="*/ 395287 h 562243"/>
                <a:gd name="connsiteX26" fmla="*/ 204788 w 754857"/>
                <a:gd name="connsiteY26" fmla="*/ 402431 h 562243"/>
                <a:gd name="connsiteX27" fmla="*/ 221457 w 754857"/>
                <a:gd name="connsiteY27" fmla="*/ 411956 h 562243"/>
                <a:gd name="connsiteX28" fmla="*/ 226219 w 754857"/>
                <a:gd name="connsiteY28" fmla="*/ 419100 h 562243"/>
                <a:gd name="connsiteX29" fmla="*/ 242888 w 754857"/>
                <a:gd name="connsiteY29" fmla="*/ 428625 h 562243"/>
                <a:gd name="connsiteX30" fmla="*/ 257175 w 754857"/>
                <a:gd name="connsiteY30" fmla="*/ 438150 h 562243"/>
                <a:gd name="connsiteX31" fmla="*/ 264319 w 754857"/>
                <a:gd name="connsiteY31" fmla="*/ 442912 h 562243"/>
                <a:gd name="connsiteX32" fmla="*/ 271463 w 754857"/>
                <a:gd name="connsiteY32" fmla="*/ 445294 h 562243"/>
                <a:gd name="connsiteX33" fmla="*/ 285750 w 754857"/>
                <a:gd name="connsiteY33" fmla="*/ 457200 h 562243"/>
                <a:gd name="connsiteX34" fmla="*/ 302419 w 754857"/>
                <a:gd name="connsiteY34" fmla="*/ 466725 h 562243"/>
                <a:gd name="connsiteX35" fmla="*/ 309563 w 754857"/>
                <a:gd name="connsiteY35" fmla="*/ 469106 h 562243"/>
                <a:gd name="connsiteX36" fmla="*/ 316707 w 754857"/>
                <a:gd name="connsiteY36" fmla="*/ 473869 h 562243"/>
                <a:gd name="connsiteX37" fmla="*/ 338138 w 754857"/>
                <a:gd name="connsiteY37" fmla="*/ 478631 h 562243"/>
                <a:gd name="connsiteX38" fmla="*/ 352425 w 754857"/>
                <a:gd name="connsiteY38" fmla="*/ 483394 h 562243"/>
                <a:gd name="connsiteX39" fmla="*/ 361950 w 754857"/>
                <a:gd name="connsiteY39" fmla="*/ 485775 h 562243"/>
                <a:gd name="connsiteX40" fmla="*/ 371475 w 754857"/>
                <a:gd name="connsiteY40" fmla="*/ 492919 h 562243"/>
                <a:gd name="connsiteX41" fmla="*/ 388144 w 754857"/>
                <a:gd name="connsiteY41" fmla="*/ 497681 h 562243"/>
                <a:gd name="connsiteX42" fmla="*/ 409575 w 754857"/>
                <a:gd name="connsiteY42" fmla="*/ 507206 h 562243"/>
                <a:gd name="connsiteX43" fmla="*/ 416719 w 754857"/>
                <a:gd name="connsiteY43" fmla="*/ 509587 h 562243"/>
                <a:gd name="connsiteX44" fmla="*/ 423863 w 754857"/>
                <a:gd name="connsiteY44" fmla="*/ 511969 h 562243"/>
                <a:gd name="connsiteX45" fmla="*/ 454819 w 754857"/>
                <a:gd name="connsiteY45" fmla="*/ 514350 h 562243"/>
                <a:gd name="connsiteX46" fmla="*/ 469107 w 754857"/>
                <a:gd name="connsiteY46" fmla="*/ 516731 h 562243"/>
                <a:gd name="connsiteX47" fmla="*/ 476250 w 754857"/>
                <a:gd name="connsiteY47" fmla="*/ 519112 h 562243"/>
                <a:gd name="connsiteX48" fmla="*/ 495300 w 754857"/>
                <a:gd name="connsiteY48" fmla="*/ 521494 h 562243"/>
                <a:gd name="connsiteX49" fmla="*/ 514350 w 754857"/>
                <a:gd name="connsiteY49" fmla="*/ 526256 h 562243"/>
                <a:gd name="connsiteX50" fmla="*/ 521494 w 754857"/>
                <a:gd name="connsiteY50" fmla="*/ 528637 h 562243"/>
                <a:gd name="connsiteX51" fmla="*/ 542925 w 754857"/>
                <a:gd name="connsiteY51" fmla="*/ 531019 h 562243"/>
                <a:gd name="connsiteX52" fmla="*/ 564357 w 754857"/>
                <a:gd name="connsiteY52" fmla="*/ 535781 h 562243"/>
                <a:gd name="connsiteX53" fmla="*/ 583407 w 754857"/>
                <a:gd name="connsiteY53" fmla="*/ 538162 h 562243"/>
                <a:gd name="connsiteX54" fmla="*/ 597694 w 754857"/>
                <a:gd name="connsiteY54" fmla="*/ 542925 h 562243"/>
                <a:gd name="connsiteX55" fmla="*/ 645319 w 754857"/>
                <a:gd name="connsiteY55" fmla="*/ 547687 h 562243"/>
                <a:gd name="connsiteX56" fmla="*/ 669132 w 754857"/>
                <a:gd name="connsiteY56" fmla="*/ 552450 h 562243"/>
                <a:gd name="connsiteX57" fmla="*/ 688182 w 754857"/>
                <a:gd name="connsiteY57" fmla="*/ 557212 h 562243"/>
                <a:gd name="connsiteX58" fmla="*/ 709613 w 754857"/>
                <a:gd name="connsiteY58" fmla="*/ 561975 h 562243"/>
                <a:gd name="connsiteX59" fmla="*/ 754857 w 754857"/>
                <a:gd name="connsiteY59" fmla="*/ 561975 h 562243"/>
                <a:gd name="connsiteX60" fmla="*/ 754857 w 754857"/>
                <a:gd name="connsiteY60" fmla="*/ 0 h 562243"/>
                <a:gd name="connsiteX61" fmla="*/ 0 w 754857"/>
                <a:gd name="connsiteY61" fmla="*/ 0 h 562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754857" h="562243">
                  <a:moveTo>
                    <a:pt x="0" y="0"/>
                  </a:moveTo>
                  <a:lnTo>
                    <a:pt x="0" y="0"/>
                  </a:lnTo>
                  <a:cubicBezTo>
                    <a:pt x="664" y="29213"/>
                    <a:pt x="282" y="95394"/>
                    <a:pt x="4763" y="135731"/>
                  </a:cubicBezTo>
                  <a:cubicBezTo>
                    <a:pt x="7049" y="156304"/>
                    <a:pt x="6229" y="139949"/>
                    <a:pt x="9525" y="154781"/>
                  </a:cubicBezTo>
                  <a:cubicBezTo>
                    <a:pt x="10572" y="159494"/>
                    <a:pt x="10859" y="164356"/>
                    <a:pt x="11907" y="169069"/>
                  </a:cubicBezTo>
                  <a:cubicBezTo>
                    <a:pt x="12452" y="171519"/>
                    <a:pt x="13679" y="173777"/>
                    <a:pt x="14288" y="176212"/>
                  </a:cubicBezTo>
                  <a:cubicBezTo>
                    <a:pt x="15646" y="181646"/>
                    <a:pt x="16328" y="189819"/>
                    <a:pt x="19050" y="195262"/>
                  </a:cubicBezTo>
                  <a:cubicBezTo>
                    <a:pt x="20330" y="197822"/>
                    <a:pt x="22225" y="200025"/>
                    <a:pt x="23813" y="202406"/>
                  </a:cubicBezTo>
                  <a:cubicBezTo>
                    <a:pt x="29272" y="218786"/>
                    <a:pt x="21805" y="198892"/>
                    <a:pt x="33338" y="219075"/>
                  </a:cubicBezTo>
                  <a:cubicBezTo>
                    <a:pt x="34583" y="221254"/>
                    <a:pt x="34596" y="223974"/>
                    <a:pt x="35719" y="226219"/>
                  </a:cubicBezTo>
                  <a:cubicBezTo>
                    <a:pt x="36999" y="228779"/>
                    <a:pt x="38894" y="230981"/>
                    <a:pt x="40482" y="233362"/>
                  </a:cubicBezTo>
                  <a:cubicBezTo>
                    <a:pt x="47054" y="253080"/>
                    <a:pt x="42459" y="243473"/>
                    <a:pt x="54769" y="261937"/>
                  </a:cubicBezTo>
                  <a:lnTo>
                    <a:pt x="59532" y="269081"/>
                  </a:lnTo>
                  <a:cubicBezTo>
                    <a:pt x="63896" y="282176"/>
                    <a:pt x="59291" y="270447"/>
                    <a:pt x="66675" y="283369"/>
                  </a:cubicBezTo>
                  <a:cubicBezTo>
                    <a:pt x="68436" y="286451"/>
                    <a:pt x="69165" y="290167"/>
                    <a:pt x="71438" y="292894"/>
                  </a:cubicBezTo>
                  <a:cubicBezTo>
                    <a:pt x="73270" y="295092"/>
                    <a:pt x="76201" y="296069"/>
                    <a:pt x="78582" y="297656"/>
                  </a:cubicBezTo>
                  <a:cubicBezTo>
                    <a:pt x="91281" y="316707"/>
                    <a:pt x="74613" y="293687"/>
                    <a:pt x="90488" y="309562"/>
                  </a:cubicBezTo>
                  <a:cubicBezTo>
                    <a:pt x="109220" y="328294"/>
                    <a:pt x="78986" y="304344"/>
                    <a:pt x="102394" y="323850"/>
                  </a:cubicBezTo>
                  <a:cubicBezTo>
                    <a:pt x="104593" y="325682"/>
                    <a:pt x="107209" y="326949"/>
                    <a:pt x="109538" y="328612"/>
                  </a:cubicBezTo>
                  <a:cubicBezTo>
                    <a:pt x="112768" y="330919"/>
                    <a:pt x="115888" y="333375"/>
                    <a:pt x="119063" y="335756"/>
                  </a:cubicBezTo>
                  <a:cubicBezTo>
                    <a:pt x="126160" y="346403"/>
                    <a:pt x="120696" y="340191"/>
                    <a:pt x="130969" y="347662"/>
                  </a:cubicBezTo>
                  <a:cubicBezTo>
                    <a:pt x="160311" y="369001"/>
                    <a:pt x="140529" y="355624"/>
                    <a:pt x="157163" y="366712"/>
                  </a:cubicBezTo>
                  <a:cubicBezTo>
                    <a:pt x="158750" y="369093"/>
                    <a:pt x="159901" y="371832"/>
                    <a:pt x="161925" y="373856"/>
                  </a:cubicBezTo>
                  <a:cubicBezTo>
                    <a:pt x="163949" y="375880"/>
                    <a:pt x="166642" y="377102"/>
                    <a:pt x="169069" y="378619"/>
                  </a:cubicBezTo>
                  <a:cubicBezTo>
                    <a:pt x="172994" y="381072"/>
                    <a:pt x="177050" y="383309"/>
                    <a:pt x="180975" y="385762"/>
                  </a:cubicBezTo>
                  <a:cubicBezTo>
                    <a:pt x="194442" y="394179"/>
                    <a:pt x="181380" y="387156"/>
                    <a:pt x="197644" y="395287"/>
                  </a:cubicBezTo>
                  <a:cubicBezTo>
                    <a:pt x="200025" y="397668"/>
                    <a:pt x="202201" y="400275"/>
                    <a:pt x="204788" y="402431"/>
                  </a:cubicBezTo>
                  <a:cubicBezTo>
                    <a:pt x="209839" y="406640"/>
                    <a:pt x="215631" y="409044"/>
                    <a:pt x="221457" y="411956"/>
                  </a:cubicBezTo>
                  <a:cubicBezTo>
                    <a:pt x="223044" y="414337"/>
                    <a:pt x="224195" y="417076"/>
                    <a:pt x="226219" y="419100"/>
                  </a:cubicBezTo>
                  <a:cubicBezTo>
                    <a:pt x="230334" y="423215"/>
                    <a:pt x="238224" y="425826"/>
                    <a:pt x="242888" y="428625"/>
                  </a:cubicBezTo>
                  <a:cubicBezTo>
                    <a:pt x="247796" y="431570"/>
                    <a:pt x="252413" y="434975"/>
                    <a:pt x="257175" y="438150"/>
                  </a:cubicBezTo>
                  <a:cubicBezTo>
                    <a:pt x="259556" y="439737"/>
                    <a:pt x="261604" y="442007"/>
                    <a:pt x="264319" y="442912"/>
                  </a:cubicBezTo>
                  <a:cubicBezTo>
                    <a:pt x="266700" y="443706"/>
                    <a:pt x="269218" y="444171"/>
                    <a:pt x="271463" y="445294"/>
                  </a:cubicBezTo>
                  <a:cubicBezTo>
                    <a:pt x="280337" y="449731"/>
                    <a:pt x="277845" y="450612"/>
                    <a:pt x="285750" y="457200"/>
                  </a:cubicBezTo>
                  <a:cubicBezTo>
                    <a:pt x="289967" y="460714"/>
                    <a:pt x="297629" y="464672"/>
                    <a:pt x="302419" y="466725"/>
                  </a:cubicBezTo>
                  <a:cubicBezTo>
                    <a:pt x="304726" y="467714"/>
                    <a:pt x="307182" y="468312"/>
                    <a:pt x="309563" y="469106"/>
                  </a:cubicBezTo>
                  <a:cubicBezTo>
                    <a:pt x="311944" y="470694"/>
                    <a:pt x="314076" y="472742"/>
                    <a:pt x="316707" y="473869"/>
                  </a:cubicBezTo>
                  <a:cubicBezTo>
                    <a:pt x="320448" y="475472"/>
                    <a:pt x="335031" y="477784"/>
                    <a:pt x="338138" y="478631"/>
                  </a:cubicBezTo>
                  <a:cubicBezTo>
                    <a:pt x="342981" y="479952"/>
                    <a:pt x="347555" y="482177"/>
                    <a:pt x="352425" y="483394"/>
                  </a:cubicBezTo>
                  <a:lnTo>
                    <a:pt x="361950" y="485775"/>
                  </a:lnTo>
                  <a:cubicBezTo>
                    <a:pt x="365125" y="488156"/>
                    <a:pt x="368029" y="490950"/>
                    <a:pt x="371475" y="492919"/>
                  </a:cubicBezTo>
                  <a:cubicBezTo>
                    <a:pt x="374131" y="494437"/>
                    <a:pt x="386083" y="497166"/>
                    <a:pt x="388144" y="497681"/>
                  </a:cubicBezTo>
                  <a:cubicBezTo>
                    <a:pt x="399464" y="505229"/>
                    <a:pt x="392573" y="501539"/>
                    <a:pt x="409575" y="507206"/>
                  </a:cubicBezTo>
                  <a:lnTo>
                    <a:pt x="416719" y="509587"/>
                  </a:lnTo>
                  <a:cubicBezTo>
                    <a:pt x="419100" y="510381"/>
                    <a:pt x="421360" y="511776"/>
                    <a:pt x="423863" y="511969"/>
                  </a:cubicBezTo>
                  <a:lnTo>
                    <a:pt x="454819" y="514350"/>
                  </a:lnTo>
                  <a:cubicBezTo>
                    <a:pt x="459582" y="515144"/>
                    <a:pt x="464394" y="515684"/>
                    <a:pt x="469107" y="516731"/>
                  </a:cubicBezTo>
                  <a:cubicBezTo>
                    <a:pt x="471557" y="517275"/>
                    <a:pt x="473781" y="518663"/>
                    <a:pt x="476250" y="519112"/>
                  </a:cubicBezTo>
                  <a:cubicBezTo>
                    <a:pt x="482546" y="520257"/>
                    <a:pt x="488950" y="520700"/>
                    <a:pt x="495300" y="521494"/>
                  </a:cubicBezTo>
                  <a:cubicBezTo>
                    <a:pt x="511630" y="526937"/>
                    <a:pt x="491362" y="520510"/>
                    <a:pt x="514350" y="526256"/>
                  </a:cubicBezTo>
                  <a:cubicBezTo>
                    <a:pt x="516785" y="526865"/>
                    <a:pt x="519018" y="528224"/>
                    <a:pt x="521494" y="528637"/>
                  </a:cubicBezTo>
                  <a:cubicBezTo>
                    <a:pt x="528584" y="529819"/>
                    <a:pt x="535810" y="530002"/>
                    <a:pt x="542925" y="531019"/>
                  </a:cubicBezTo>
                  <a:cubicBezTo>
                    <a:pt x="580042" y="536322"/>
                    <a:pt x="533116" y="530575"/>
                    <a:pt x="564357" y="535781"/>
                  </a:cubicBezTo>
                  <a:cubicBezTo>
                    <a:pt x="570669" y="536833"/>
                    <a:pt x="577057" y="537368"/>
                    <a:pt x="583407" y="538162"/>
                  </a:cubicBezTo>
                  <a:lnTo>
                    <a:pt x="597694" y="542925"/>
                  </a:lnTo>
                  <a:cubicBezTo>
                    <a:pt x="617657" y="549580"/>
                    <a:pt x="602357" y="545160"/>
                    <a:pt x="645319" y="547687"/>
                  </a:cubicBezTo>
                  <a:cubicBezTo>
                    <a:pt x="677488" y="552284"/>
                    <a:pt x="650843" y="547463"/>
                    <a:pt x="669132" y="552450"/>
                  </a:cubicBezTo>
                  <a:cubicBezTo>
                    <a:pt x="675447" y="554172"/>
                    <a:pt x="681973" y="555141"/>
                    <a:pt x="688182" y="557212"/>
                  </a:cubicBezTo>
                  <a:cubicBezTo>
                    <a:pt x="696145" y="559867"/>
                    <a:pt x="700084" y="561594"/>
                    <a:pt x="709613" y="561975"/>
                  </a:cubicBezTo>
                  <a:cubicBezTo>
                    <a:pt x="724682" y="562578"/>
                    <a:pt x="739776" y="561975"/>
                    <a:pt x="754857" y="561975"/>
                  </a:cubicBezTo>
                  <a:lnTo>
                    <a:pt x="754857" y="0"/>
                  </a:lnTo>
                  <a:lnTo>
                    <a:pt x="0" y="0"/>
                  </a:lnTo>
                  <a:close/>
                </a:path>
              </a:pathLst>
            </a:cu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7" name="Freeform 2076"/>
            <p:cNvSpPr/>
            <p:nvPr/>
          </p:nvSpPr>
          <p:spPr>
            <a:xfrm>
              <a:off x="8101013" y="5167313"/>
              <a:ext cx="1312068" cy="673893"/>
            </a:xfrm>
            <a:custGeom>
              <a:avLst/>
              <a:gdLst>
                <a:gd name="connsiteX0" fmla="*/ 0 w 1312068"/>
                <a:gd name="connsiteY0" fmla="*/ 528637 h 673893"/>
                <a:gd name="connsiteX1" fmla="*/ 0 w 1312068"/>
                <a:gd name="connsiteY1" fmla="*/ 0 h 673893"/>
                <a:gd name="connsiteX2" fmla="*/ 1312068 w 1312068"/>
                <a:gd name="connsiteY2" fmla="*/ 0 h 673893"/>
                <a:gd name="connsiteX3" fmla="*/ 1312068 w 1312068"/>
                <a:gd name="connsiteY3" fmla="*/ 673893 h 673893"/>
                <a:gd name="connsiteX4" fmla="*/ 0 w 1312068"/>
                <a:gd name="connsiteY4" fmla="*/ 528637 h 673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2068" h="673893">
                  <a:moveTo>
                    <a:pt x="0" y="528637"/>
                  </a:moveTo>
                  <a:lnTo>
                    <a:pt x="0" y="0"/>
                  </a:lnTo>
                  <a:lnTo>
                    <a:pt x="1312068" y="0"/>
                  </a:lnTo>
                  <a:lnTo>
                    <a:pt x="1312068" y="673893"/>
                  </a:lnTo>
                  <a:lnTo>
                    <a:pt x="0" y="528637"/>
                  </a:lnTo>
                  <a:close/>
                </a:path>
              </a:pathLst>
            </a:cu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6" name="Freeform 2075"/>
            <p:cNvSpPr/>
            <p:nvPr/>
          </p:nvSpPr>
          <p:spPr>
            <a:xfrm>
              <a:off x="8098631" y="5698331"/>
              <a:ext cx="1314019" cy="440532"/>
            </a:xfrm>
            <a:custGeom>
              <a:avLst/>
              <a:gdLst>
                <a:gd name="connsiteX0" fmla="*/ 0 w 1319213"/>
                <a:gd name="connsiteY0" fmla="*/ 0 h 440532"/>
                <a:gd name="connsiteX1" fmla="*/ 1319213 w 1319213"/>
                <a:gd name="connsiteY1" fmla="*/ 142875 h 440532"/>
                <a:gd name="connsiteX2" fmla="*/ 1319213 w 1319213"/>
                <a:gd name="connsiteY2" fmla="*/ 440532 h 440532"/>
                <a:gd name="connsiteX3" fmla="*/ 0 w 1319213"/>
                <a:gd name="connsiteY3" fmla="*/ 440532 h 440532"/>
                <a:gd name="connsiteX4" fmla="*/ 0 w 1319213"/>
                <a:gd name="connsiteY4" fmla="*/ 0 h 4405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9213" h="440532">
                  <a:moveTo>
                    <a:pt x="0" y="0"/>
                  </a:moveTo>
                  <a:lnTo>
                    <a:pt x="1319213" y="142875"/>
                  </a:lnTo>
                  <a:lnTo>
                    <a:pt x="1319213" y="440532"/>
                  </a:lnTo>
                  <a:lnTo>
                    <a:pt x="0" y="440532"/>
                  </a:lnTo>
                  <a:lnTo>
                    <a:pt x="0" y="0"/>
                  </a:lnTo>
                  <a:close/>
                </a:path>
              </a:pathLst>
            </a:cu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4" name="Freeform 2073"/>
            <p:cNvSpPr/>
            <p:nvPr/>
          </p:nvSpPr>
          <p:spPr>
            <a:xfrm>
              <a:off x="8649066" y="3870272"/>
              <a:ext cx="763584" cy="966570"/>
            </a:xfrm>
            <a:custGeom>
              <a:avLst/>
              <a:gdLst>
                <a:gd name="connsiteX0" fmla="*/ 92869 w 769144"/>
                <a:gd name="connsiteY0" fmla="*/ 0 h 969169"/>
                <a:gd name="connsiteX1" fmla="*/ 0 w 769144"/>
                <a:gd name="connsiteY1" fmla="*/ 962025 h 969169"/>
                <a:gd name="connsiteX2" fmla="*/ 769144 w 769144"/>
                <a:gd name="connsiteY2" fmla="*/ 969169 h 969169"/>
                <a:gd name="connsiteX3" fmla="*/ 769144 w 769144"/>
                <a:gd name="connsiteY3" fmla="*/ 0 h 969169"/>
                <a:gd name="connsiteX4" fmla="*/ 92869 w 769144"/>
                <a:gd name="connsiteY4" fmla="*/ 0 h 969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9144" h="969169">
                  <a:moveTo>
                    <a:pt x="92869" y="0"/>
                  </a:moveTo>
                  <a:lnTo>
                    <a:pt x="0" y="962025"/>
                  </a:lnTo>
                  <a:lnTo>
                    <a:pt x="769144" y="969169"/>
                  </a:lnTo>
                  <a:lnTo>
                    <a:pt x="769144" y="0"/>
                  </a:lnTo>
                  <a:lnTo>
                    <a:pt x="92869"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0" name="Freeform 2069"/>
            <p:cNvSpPr/>
            <p:nvPr/>
          </p:nvSpPr>
          <p:spPr>
            <a:xfrm>
              <a:off x="8098646" y="3872574"/>
              <a:ext cx="637340" cy="965130"/>
            </a:xfrm>
            <a:custGeom>
              <a:avLst/>
              <a:gdLst>
                <a:gd name="connsiteX0" fmla="*/ 638175 w 638175"/>
                <a:gd name="connsiteY0" fmla="*/ 0 h 973931"/>
                <a:gd name="connsiteX1" fmla="*/ 545306 w 638175"/>
                <a:gd name="connsiteY1" fmla="*/ 973931 h 973931"/>
                <a:gd name="connsiteX2" fmla="*/ 2381 w 638175"/>
                <a:gd name="connsiteY2" fmla="*/ 971550 h 973931"/>
                <a:gd name="connsiteX3" fmla="*/ 0 w 638175"/>
                <a:gd name="connsiteY3" fmla="*/ 0 h 973931"/>
                <a:gd name="connsiteX4" fmla="*/ 638175 w 638175"/>
                <a:gd name="connsiteY4" fmla="*/ 0 h 9739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175" h="973931">
                  <a:moveTo>
                    <a:pt x="638175" y="0"/>
                  </a:moveTo>
                  <a:lnTo>
                    <a:pt x="545306" y="973931"/>
                  </a:lnTo>
                  <a:lnTo>
                    <a:pt x="2381" y="971550"/>
                  </a:lnTo>
                  <a:cubicBezTo>
                    <a:pt x="1587" y="647700"/>
                    <a:pt x="794" y="323850"/>
                    <a:pt x="0" y="0"/>
                  </a:cubicBezTo>
                  <a:lnTo>
                    <a:pt x="638175" y="0"/>
                  </a:lnTo>
                  <a:close/>
                </a:path>
              </a:pathLst>
            </a:cu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4" name="Oval 3"/>
                <p:cNvSpPr/>
                <p:nvPr/>
              </p:nvSpPr>
              <p:spPr>
                <a:xfrm>
                  <a:off x="6849605" y="4426348"/>
                  <a:ext cx="304800" cy="304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 </m:t>
                            </m:r>
                            <m:r>
                              <a:rPr lang="en-US" sz="1400" b="0" i="1" smtClean="0">
                                <a:latin typeface="Cambria Math" panose="02040503050406030204" pitchFamily="18" charset="0"/>
                              </a:rPr>
                              <m:t>𝑥</m:t>
                            </m:r>
                          </m:e>
                          <m:sub>
                            <m:r>
                              <a:rPr lang="en-US" sz="1400" b="0" i="1" smtClean="0">
                                <a:latin typeface="Cambria Math" panose="02040503050406030204" pitchFamily="18" charset="0"/>
                              </a:rPr>
                              <m:t>1</m:t>
                            </m:r>
                          </m:sub>
                        </m:sSub>
                      </m:oMath>
                    </m:oMathPara>
                  </a14:m>
                  <a:endParaRPr lang="en-US" dirty="0"/>
                </a:p>
              </p:txBody>
            </p:sp>
          </mc:Choice>
          <mc:Fallback xmlns="">
            <p:sp>
              <p:nvSpPr>
                <p:cNvPr id="4" name="Oval 3"/>
                <p:cNvSpPr>
                  <a:spLocks noRot="1" noChangeAspect="1" noMove="1" noResize="1" noEditPoints="1" noAdjustHandles="1" noChangeArrowheads="1" noChangeShapeType="1" noTextEdit="1"/>
                </p:cNvSpPr>
                <p:nvPr/>
              </p:nvSpPr>
              <p:spPr>
                <a:xfrm>
                  <a:off x="6849605" y="4426348"/>
                  <a:ext cx="304800" cy="304800"/>
                </a:xfrm>
                <a:prstGeom prst="ellipse">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Oval 11"/>
                <p:cNvSpPr/>
                <p:nvPr/>
              </p:nvSpPr>
              <p:spPr>
                <a:xfrm>
                  <a:off x="6849605" y="5333604"/>
                  <a:ext cx="304800" cy="304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 </m:t>
                            </m:r>
                            <m:r>
                              <a:rPr lang="en-US" sz="1400" b="0" i="1" smtClean="0">
                                <a:latin typeface="Cambria Math" panose="02040503050406030204" pitchFamily="18" charset="0"/>
                              </a:rPr>
                              <m:t>𝑥</m:t>
                            </m:r>
                          </m:e>
                          <m:sub>
                            <m:r>
                              <a:rPr lang="en-US" sz="1400" b="0" i="1" smtClean="0">
                                <a:latin typeface="Cambria Math" panose="02040503050406030204" pitchFamily="18" charset="0"/>
                              </a:rPr>
                              <m:t>2</m:t>
                            </m:r>
                          </m:sub>
                        </m:sSub>
                      </m:oMath>
                    </m:oMathPara>
                  </a14:m>
                  <a:endParaRPr lang="en-US" sz="1400" dirty="0"/>
                </a:p>
              </p:txBody>
            </p:sp>
          </mc:Choice>
          <mc:Fallback xmlns="">
            <p:sp>
              <p:nvSpPr>
                <p:cNvPr id="12" name="Oval 11"/>
                <p:cNvSpPr>
                  <a:spLocks noRot="1" noChangeAspect="1" noMove="1" noResize="1" noEditPoints="1" noAdjustHandles="1" noChangeArrowheads="1" noChangeShapeType="1" noTextEdit="1"/>
                </p:cNvSpPr>
                <p:nvPr/>
              </p:nvSpPr>
              <p:spPr>
                <a:xfrm>
                  <a:off x="6849605" y="5333604"/>
                  <a:ext cx="304800" cy="304800"/>
                </a:xfrm>
                <a:prstGeom prst="ellipse">
                  <a:avLst/>
                </a:prstGeom>
                <a:blipFill>
                  <a:blip r:embed="rId4"/>
                  <a:stretch>
                    <a:fillRect/>
                  </a:stretch>
                </a:blipFill>
              </p:spPr>
              <p:txBody>
                <a:bodyPr/>
                <a:lstStyle/>
                <a:p>
                  <a:r>
                    <a:rPr lang="en-US">
                      <a:noFill/>
                    </a:rPr>
                    <a:t> </a:t>
                  </a:r>
                </a:p>
              </p:txBody>
            </p:sp>
          </mc:Fallback>
        </mc:AlternateContent>
        <p:grpSp>
          <p:nvGrpSpPr>
            <p:cNvPr id="2072" name="Group 2071"/>
            <p:cNvGrpSpPr/>
            <p:nvPr/>
          </p:nvGrpSpPr>
          <p:grpSpPr>
            <a:xfrm>
              <a:off x="8099287" y="3864207"/>
              <a:ext cx="1313684" cy="974596"/>
              <a:chOff x="8099287" y="3864207"/>
              <a:chExt cx="1313684" cy="974596"/>
            </a:xfrm>
          </p:grpSpPr>
          <p:sp>
            <p:nvSpPr>
              <p:cNvPr id="9" name="Rectangle 8"/>
              <p:cNvSpPr/>
              <p:nvPr/>
            </p:nvSpPr>
            <p:spPr>
              <a:xfrm>
                <a:off x="8099287" y="3864207"/>
                <a:ext cx="1313684" cy="97459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13" name="Oval 12"/>
              <p:cNvSpPr/>
              <p:nvPr/>
            </p:nvSpPr>
            <p:spPr>
              <a:xfrm flipV="1">
                <a:off x="9198459" y="3926225"/>
                <a:ext cx="37220" cy="37220"/>
              </a:xfrm>
              <a:prstGeom prst="ellipse">
                <a:avLst/>
              </a:prstGeom>
              <a:solidFill>
                <a:schemeClr val="accent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16" name="Oval 15"/>
              <p:cNvSpPr/>
              <p:nvPr/>
            </p:nvSpPr>
            <p:spPr>
              <a:xfrm flipV="1">
                <a:off x="8866230" y="4006840"/>
                <a:ext cx="37220" cy="37220"/>
              </a:xfrm>
              <a:prstGeom prst="ellipse">
                <a:avLst/>
              </a:prstGeom>
              <a:solidFill>
                <a:schemeClr val="accent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17" name="Oval 16"/>
              <p:cNvSpPr/>
              <p:nvPr/>
            </p:nvSpPr>
            <p:spPr>
              <a:xfrm flipV="1">
                <a:off x="9039673" y="4214567"/>
                <a:ext cx="37220" cy="37220"/>
              </a:xfrm>
              <a:prstGeom prst="ellipse">
                <a:avLst/>
              </a:prstGeom>
              <a:solidFill>
                <a:schemeClr val="accent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18" name="Oval 17"/>
              <p:cNvSpPr/>
              <p:nvPr/>
            </p:nvSpPr>
            <p:spPr>
              <a:xfrm flipV="1">
                <a:off x="9198459" y="4108340"/>
                <a:ext cx="37220" cy="37220"/>
              </a:xfrm>
              <a:prstGeom prst="ellipse">
                <a:avLst/>
              </a:prstGeom>
              <a:solidFill>
                <a:schemeClr val="accent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19" name="Oval 18"/>
              <p:cNvSpPr/>
              <p:nvPr/>
            </p:nvSpPr>
            <p:spPr>
              <a:xfrm flipV="1">
                <a:off x="9271745" y="4412514"/>
                <a:ext cx="37220" cy="37220"/>
              </a:xfrm>
              <a:prstGeom prst="ellipse">
                <a:avLst/>
              </a:prstGeom>
              <a:solidFill>
                <a:schemeClr val="accent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20" name="Oval 19"/>
              <p:cNvSpPr/>
              <p:nvPr/>
            </p:nvSpPr>
            <p:spPr>
              <a:xfrm flipV="1">
                <a:off x="8924860" y="4393904"/>
                <a:ext cx="37220" cy="37220"/>
              </a:xfrm>
              <a:prstGeom prst="ellipse">
                <a:avLst/>
              </a:prstGeom>
              <a:solidFill>
                <a:schemeClr val="accent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21" name="Oval 20"/>
              <p:cNvSpPr/>
              <p:nvPr/>
            </p:nvSpPr>
            <p:spPr>
              <a:xfrm flipV="1">
                <a:off x="8829011" y="4147546"/>
                <a:ext cx="37220" cy="37220"/>
              </a:xfrm>
              <a:prstGeom prst="ellipse">
                <a:avLst/>
              </a:prstGeom>
              <a:solidFill>
                <a:schemeClr val="accent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22" name="Oval 21"/>
              <p:cNvSpPr/>
              <p:nvPr/>
            </p:nvSpPr>
            <p:spPr>
              <a:xfrm flipV="1">
                <a:off x="8756129" y="3963445"/>
                <a:ext cx="37220" cy="37220"/>
              </a:xfrm>
              <a:prstGeom prst="ellipse">
                <a:avLst/>
              </a:prstGeom>
              <a:solidFill>
                <a:schemeClr val="accent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23" name="Oval 22"/>
              <p:cNvSpPr/>
              <p:nvPr/>
            </p:nvSpPr>
            <p:spPr>
              <a:xfrm flipV="1">
                <a:off x="8924860" y="4758103"/>
                <a:ext cx="37220" cy="37220"/>
              </a:xfrm>
              <a:prstGeom prst="ellipse">
                <a:avLst/>
              </a:prstGeom>
              <a:solidFill>
                <a:schemeClr val="accent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24" name="Oval 23"/>
              <p:cNvSpPr/>
              <p:nvPr/>
            </p:nvSpPr>
            <p:spPr>
              <a:xfrm flipV="1">
                <a:off x="9058283" y="4679932"/>
                <a:ext cx="37220" cy="37220"/>
              </a:xfrm>
              <a:prstGeom prst="ellipse">
                <a:avLst/>
              </a:prstGeom>
              <a:solidFill>
                <a:schemeClr val="accent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25" name="Oval 24"/>
              <p:cNvSpPr/>
              <p:nvPr/>
            </p:nvSpPr>
            <p:spPr>
              <a:xfrm flipV="1">
                <a:off x="9217069" y="4758103"/>
                <a:ext cx="37220" cy="37220"/>
              </a:xfrm>
              <a:prstGeom prst="ellipse">
                <a:avLst/>
              </a:prstGeom>
              <a:solidFill>
                <a:schemeClr val="accent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26" name="Oval 25"/>
              <p:cNvSpPr/>
              <p:nvPr/>
            </p:nvSpPr>
            <p:spPr>
              <a:xfrm flipV="1">
                <a:off x="9286399" y="4666809"/>
                <a:ext cx="37220" cy="37220"/>
              </a:xfrm>
              <a:prstGeom prst="ellipse">
                <a:avLst/>
              </a:prstGeom>
              <a:solidFill>
                <a:schemeClr val="accent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27" name="Oval 26"/>
              <p:cNvSpPr/>
              <p:nvPr/>
            </p:nvSpPr>
            <p:spPr>
              <a:xfrm flipV="1">
                <a:off x="9234525" y="4538768"/>
                <a:ext cx="37220" cy="37220"/>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28" name="Oval 27"/>
              <p:cNvSpPr/>
              <p:nvPr/>
            </p:nvSpPr>
            <p:spPr>
              <a:xfrm flipV="1">
                <a:off x="9038159" y="4532664"/>
                <a:ext cx="37220" cy="37220"/>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29" name="Oval 28"/>
              <p:cNvSpPr/>
              <p:nvPr/>
            </p:nvSpPr>
            <p:spPr>
              <a:xfrm flipV="1">
                <a:off x="8841792" y="4500649"/>
                <a:ext cx="37220" cy="37220"/>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30" name="Oval 29"/>
              <p:cNvSpPr/>
              <p:nvPr/>
            </p:nvSpPr>
            <p:spPr>
              <a:xfrm flipV="1">
                <a:off x="8679625" y="4602748"/>
                <a:ext cx="37220" cy="37220"/>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31" name="Oval 30"/>
              <p:cNvSpPr/>
              <p:nvPr/>
            </p:nvSpPr>
            <p:spPr>
              <a:xfrm flipV="1">
                <a:off x="8739959" y="4395621"/>
                <a:ext cx="37220" cy="37220"/>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32" name="Oval 31"/>
              <p:cNvSpPr/>
              <p:nvPr/>
            </p:nvSpPr>
            <p:spPr>
              <a:xfrm flipV="1">
                <a:off x="8661015" y="4276661"/>
                <a:ext cx="37220" cy="37220"/>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33" name="Oval 32"/>
              <p:cNvSpPr/>
              <p:nvPr/>
            </p:nvSpPr>
            <p:spPr>
              <a:xfrm flipV="1">
                <a:off x="8606840" y="4132842"/>
                <a:ext cx="37220" cy="37220"/>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34" name="Oval 33"/>
              <p:cNvSpPr/>
              <p:nvPr/>
            </p:nvSpPr>
            <p:spPr>
              <a:xfrm flipV="1">
                <a:off x="8518075" y="3988230"/>
                <a:ext cx="37220" cy="37220"/>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35" name="Oval 34"/>
              <p:cNvSpPr/>
              <p:nvPr/>
            </p:nvSpPr>
            <p:spPr>
              <a:xfrm flipV="1">
                <a:off x="8389760" y="3936916"/>
                <a:ext cx="37220" cy="37220"/>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36" name="Oval 35"/>
              <p:cNvSpPr/>
              <p:nvPr/>
            </p:nvSpPr>
            <p:spPr>
              <a:xfrm flipV="1">
                <a:off x="8190378" y="4063792"/>
                <a:ext cx="37220" cy="37220"/>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37" name="Oval 36"/>
              <p:cNvSpPr/>
              <p:nvPr/>
            </p:nvSpPr>
            <p:spPr>
              <a:xfrm flipV="1">
                <a:off x="8384670" y="4154840"/>
                <a:ext cx="37220" cy="37220"/>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38" name="Oval 37"/>
              <p:cNvSpPr/>
              <p:nvPr/>
            </p:nvSpPr>
            <p:spPr>
              <a:xfrm flipV="1">
                <a:off x="8480856" y="4304106"/>
                <a:ext cx="37220" cy="37220"/>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39" name="Oval 38"/>
              <p:cNvSpPr/>
              <p:nvPr/>
            </p:nvSpPr>
            <p:spPr>
              <a:xfrm flipV="1">
                <a:off x="8577042" y="4453371"/>
                <a:ext cx="37220" cy="37220"/>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40" name="Oval 39"/>
              <p:cNvSpPr/>
              <p:nvPr/>
            </p:nvSpPr>
            <p:spPr>
              <a:xfrm flipV="1">
                <a:off x="8485274" y="4648199"/>
                <a:ext cx="37220" cy="37220"/>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41" name="Oval 40"/>
              <p:cNvSpPr/>
              <p:nvPr/>
            </p:nvSpPr>
            <p:spPr>
              <a:xfrm flipV="1">
                <a:off x="8614262" y="4755290"/>
                <a:ext cx="37220" cy="37220"/>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42" name="Oval 41"/>
              <p:cNvSpPr/>
              <p:nvPr/>
            </p:nvSpPr>
            <p:spPr>
              <a:xfrm flipV="1">
                <a:off x="8304144" y="4718070"/>
                <a:ext cx="37220" cy="37220"/>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43" name="Oval 42"/>
              <p:cNvSpPr/>
              <p:nvPr/>
            </p:nvSpPr>
            <p:spPr>
              <a:xfrm flipV="1">
                <a:off x="8384992" y="4500649"/>
                <a:ext cx="37220" cy="37220"/>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44" name="Oval 43"/>
              <p:cNvSpPr/>
              <p:nvPr/>
            </p:nvSpPr>
            <p:spPr>
              <a:xfrm flipV="1">
                <a:off x="8252852" y="4310947"/>
                <a:ext cx="37220" cy="37220"/>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grpSp>
        <p:grpSp>
          <p:nvGrpSpPr>
            <p:cNvPr id="2071" name="Group 2070"/>
            <p:cNvGrpSpPr/>
            <p:nvPr/>
          </p:nvGrpSpPr>
          <p:grpSpPr>
            <a:xfrm>
              <a:off x="8099287" y="5163892"/>
              <a:ext cx="1313684" cy="974596"/>
              <a:chOff x="8099287" y="5163892"/>
              <a:chExt cx="1313684" cy="974596"/>
            </a:xfrm>
          </p:grpSpPr>
          <p:sp>
            <p:nvSpPr>
              <p:cNvPr id="175" name="Rectangle 174"/>
              <p:cNvSpPr/>
              <p:nvPr/>
            </p:nvSpPr>
            <p:spPr>
              <a:xfrm>
                <a:off x="8099287" y="5163892"/>
                <a:ext cx="1313684" cy="97459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Oval 175"/>
              <p:cNvSpPr/>
              <p:nvPr/>
            </p:nvSpPr>
            <p:spPr>
              <a:xfrm flipV="1">
                <a:off x="9198459" y="5225910"/>
                <a:ext cx="37220" cy="37220"/>
              </a:xfrm>
              <a:prstGeom prst="ellipse">
                <a:avLst/>
              </a:prstGeom>
              <a:solidFill>
                <a:schemeClr val="accent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Oval 176"/>
              <p:cNvSpPr/>
              <p:nvPr/>
            </p:nvSpPr>
            <p:spPr>
              <a:xfrm flipV="1">
                <a:off x="8866230" y="5306525"/>
                <a:ext cx="37220" cy="37220"/>
              </a:xfrm>
              <a:prstGeom prst="ellipse">
                <a:avLst/>
              </a:prstGeom>
              <a:solidFill>
                <a:schemeClr val="accent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 name="Oval 177"/>
              <p:cNvSpPr/>
              <p:nvPr/>
            </p:nvSpPr>
            <p:spPr>
              <a:xfrm flipV="1">
                <a:off x="9039673" y="5514252"/>
                <a:ext cx="37220" cy="37220"/>
              </a:xfrm>
              <a:prstGeom prst="ellipse">
                <a:avLst/>
              </a:prstGeom>
              <a:solidFill>
                <a:schemeClr val="accent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Oval 178"/>
              <p:cNvSpPr/>
              <p:nvPr/>
            </p:nvSpPr>
            <p:spPr>
              <a:xfrm flipV="1">
                <a:off x="9198459" y="5408025"/>
                <a:ext cx="37220" cy="37220"/>
              </a:xfrm>
              <a:prstGeom prst="ellipse">
                <a:avLst/>
              </a:prstGeom>
              <a:solidFill>
                <a:schemeClr val="accent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Oval 179"/>
              <p:cNvSpPr/>
              <p:nvPr/>
            </p:nvSpPr>
            <p:spPr>
              <a:xfrm flipV="1">
                <a:off x="9271745" y="5712199"/>
                <a:ext cx="37220" cy="37220"/>
              </a:xfrm>
              <a:prstGeom prst="ellipse">
                <a:avLst/>
              </a:prstGeom>
              <a:solidFill>
                <a:schemeClr val="accent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Oval 180"/>
              <p:cNvSpPr/>
              <p:nvPr/>
            </p:nvSpPr>
            <p:spPr>
              <a:xfrm flipV="1">
                <a:off x="8924860" y="5693589"/>
                <a:ext cx="37220" cy="37220"/>
              </a:xfrm>
              <a:prstGeom prst="ellipse">
                <a:avLst/>
              </a:prstGeom>
              <a:solidFill>
                <a:schemeClr val="accent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 name="Oval 181"/>
              <p:cNvSpPr/>
              <p:nvPr/>
            </p:nvSpPr>
            <p:spPr>
              <a:xfrm flipV="1">
                <a:off x="8829011" y="5447231"/>
                <a:ext cx="37220" cy="37220"/>
              </a:xfrm>
              <a:prstGeom prst="ellipse">
                <a:avLst/>
              </a:prstGeom>
              <a:solidFill>
                <a:schemeClr val="accent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Oval 182"/>
              <p:cNvSpPr/>
              <p:nvPr/>
            </p:nvSpPr>
            <p:spPr>
              <a:xfrm flipV="1">
                <a:off x="8756129" y="5263130"/>
                <a:ext cx="37220" cy="37220"/>
              </a:xfrm>
              <a:prstGeom prst="ellipse">
                <a:avLst/>
              </a:prstGeom>
              <a:solidFill>
                <a:schemeClr val="accent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Oval 183"/>
              <p:cNvSpPr/>
              <p:nvPr/>
            </p:nvSpPr>
            <p:spPr>
              <a:xfrm flipV="1">
                <a:off x="8924860" y="6057788"/>
                <a:ext cx="37220" cy="37220"/>
              </a:xfrm>
              <a:prstGeom prst="ellipse">
                <a:avLst/>
              </a:prstGeom>
              <a:solidFill>
                <a:schemeClr val="accent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Oval 184"/>
              <p:cNvSpPr/>
              <p:nvPr/>
            </p:nvSpPr>
            <p:spPr>
              <a:xfrm flipV="1">
                <a:off x="9058283" y="5979617"/>
                <a:ext cx="37220" cy="37220"/>
              </a:xfrm>
              <a:prstGeom prst="ellipse">
                <a:avLst/>
              </a:prstGeom>
              <a:solidFill>
                <a:schemeClr val="accent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 name="Oval 185"/>
              <p:cNvSpPr/>
              <p:nvPr/>
            </p:nvSpPr>
            <p:spPr>
              <a:xfrm flipV="1">
                <a:off x="9217069" y="6057788"/>
                <a:ext cx="37220" cy="37220"/>
              </a:xfrm>
              <a:prstGeom prst="ellipse">
                <a:avLst/>
              </a:prstGeom>
              <a:solidFill>
                <a:schemeClr val="accent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Oval 186"/>
              <p:cNvSpPr/>
              <p:nvPr/>
            </p:nvSpPr>
            <p:spPr>
              <a:xfrm flipV="1">
                <a:off x="9286399" y="5966494"/>
                <a:ext cx="37220" cy="37220"/>
              </a:xfrm>
              <a:prstGeom prst="ellipse">
                <a:avLst/>
              </a:prstGeom>
              <a:solidFill>
                <a:schemeClr val="accent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Oval 187"/>
              <p:cNvSpPr/>
              <p:nvPr/>
            </p:nvSpPr>
            <p:spPr>
              <a:xfrm flipV="1">
                <a:off x="9234525" y="5838453"/>
                <a:ext cx="37220" cy="37220"/>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Oval 188"/>
              <p:cNvSpPr/>
              <p:nvPr/>
            </p:nvSpPr>
            <p:spPr>
              <a:xfrm flipV="1">
                <a:off x="9038159" y="5832349"/>
                <a:ext cx="37220" cy="37220"/>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Oval 189"/>
              <p:cNvSpPr/>
              <p:nvPr/>
            </p:nvSpPr>
            <p:spPr>
              <a:xfrm flipV="1">
                <a:off x="8841792" y="5800334"/>
                <a:ext cx="37220" cy="37220"/>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 name="Oval 190"/>
              <p:cNvSpPr/>
              <p:nvPr/>
            </p:nvSpPr>
            <p:spPr>
              <a:xfrm flipV="1">
                <a:off x="8679625" y="5902433"/>
                <a:ext cx="37220" cy="37220"/>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Oval 191"/>
              <p:cNvSpPr/>
              <p:nvPr/>
            </p:nvSpPr>
            <p:spPr>
              <a:xfrm flipV="1">
                <a:off x="8739959" y="5695306"/>
                <a:ext cx="37220" cy="37220"/>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Oval 192"/>
              <p:cNvSpPr/>
              <p:nvPr/>
            </p:nvSpPr>
            <p:spPr>
              <a:xfrm flipV="1">
                <a:off x="8661015" y="5576346"/>
                <a:ext cx="37220" cy="37220"/>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Oval 193"/>
              <p:cNvSpPr/>
              <p:nvPr/>
            </p:nvSpPr>
            <p:spPr>
              <a:xfrm flipV="1">
                <a:off x="8606840" y="5432527"/>
                <a:ext cx="37220" cy="37220"/>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Oval 194"/>
              <p:cNvSpPr/>
              <p:nvPr/>
            </p:nvSpPr>
            <p:spPr>
              <a:xfrm flipV="1">
                <a:off x="8518075" y="5287915"/>
                <a:ext cx="37220" cy="37220"/>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 name="Oval 195"/>
              <p:cNvSpPr/>
              <p:nvPr/>
            </p:nvSpPr>
            <p:spPr>
              <a:xfrm flipV="1">
                <a:off x="8389760" y="5236601"/>
                <a:ext cx="37220" cy="37220"/>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Oval 196"/>
              <p:cNvSpPr/>
              <p:nvPr/>
            </p:nvSpPr>
            <p:spPr>
              <a:xfrm flipV="1">
                <a:off x="8190378" y="5363477"/>
                <a:ext cx="37220" cy="37220"/>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 name="Oval 197"/>
              <p:cNvSpPr/>
              <p:nvPr/>
            </p:nvSpPr>
            <p:spPr>
              <a:xfrm flipV="1">
                <a:off x="8384670" y="5454525"/>
                <a:ext cx="37220" cy="37220"/>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 name="Oval 198"/>
              <p:cNvSpPr/>
              <p:nvPr/>
            </p:nvSpPr>
            <p:spPr>
              <a:xfrm flipV="1">
                <a:off x="8480856" y="5603791"/>
                <a:ext cx="37220" cy="37220"/>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 name="Oval 199"/>
              <p:cNvSpPr/>
              <p:nvPr/>
            </p:nvSpPr>
            <p:spPr>
              <a:xfrm flipV="1">
                <a:off x="8577042" y="5753056"/>
                <a:ext cx="37220" cy="37220"/>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 name="Oval 200"/>
              <p:cNvSpPr/>
              <p:nvPr/>
            </p:nvSpPr>
            <p:spPr>
              <a:xfrm flipV="1">
                <a:off x="8485274" y="5947884"/>
                <a:ext cx="37220" cy="37220"/>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 name="Oval 201"/>
              <p:cNvSpPr/>
              <p:nvPr/>
            </p:nvSpPr>
            <p:spPr>
              <a:xfrm flipV="1">
                <a:off x="8614262" y="6054975"/>
                <a:ext cx="37220" cy="37220"/>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Oval 202"/>
              <p:cNvSpPr/>
              <p:nvPr/>
            </p:nvSpPr>
            <p:spPr>
              <a:xfrm flipV="1">
                <a:off x="8304144" y="6017755"/>
                <a:ext cx="37220" cy="37220"/>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 name="Oval 203"/>
              <p:cNvSpPr/>
              <p:nvPr/>
            </p:nvSpPr>
            <p:spPr>
              <a:xfrm flipV="1">
                <a:off x="8384992" y="5800334"/>
                <a:ext cx="37220" cy="37220"/>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 name="Oval 204"/>
              <p:cNvSpPr/>
              <p:nvPr/>
            </p:nvSpPr>
            <p:spPr>
              <a:xfrm flipV="1">
                <a:off x="8252852" y="5610632"/>
                <a:ext cx="37220" cy="37220"/>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6" name="Group 205"/>
            <p:cNvGrpSpPr/>
            <p:nvPr/>
          </p:nvGrpSpPr>
          <p:grpSpPr>
            <a:xfrm>
              <a:off x="10153262" y="3388614"/>
              <a:ext cx="1313684" cy="974596"/>
              <a:chOff x="7864920" y="3707018"/>
              <a:chExt cx="2561108" cy="1900034"/>
            </a:xfrm>
          </p:grpSpPr>
          <p:sp>
            <p:nvSpPr>
              <p:cNvPr id="207" name="Rectangle 206"/>
              <p:cNvSpPr/>
              <p:nvPr/>
            </p:nvSpPr>
            <p:spPr>
              <a:xfrm>
                <a:off x="7864920" y="3707018"/>
                <a:ext cx="2561108" cy="190003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 name="Oval 207"/>
              <p:cNvSpPr/>
              <p:nvPr/>
            </p:nvSpPr>
            <p:spPr>
              <a:xfrm flipV="1">
                <a:off x="10007823" y="3827926"/>
                <a:ext cx="72562" cy="72562"/>
              </a:xfrm>
              <a:prstGeom prst="ellipse">
                <a:avLst/>
              </a:prstGeom>
              <a:solidFill>
                <a:schemeClr val="accent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 name="Oval 208"/>
              <p:cNvSpPr/>
              <p:nvPr/>
            </p:nvSpPr>
            <p:spPr>
              <a:xfrm flipV="1">
                <a:off x="9360123" y="3985089"/>
                <a:ext cx="72562" cy="72562"/>
              </a:xfrm>
              <a:prstGeom prst="ellipse">
                <a:avLst/>
              </a:prstGeom>
              <a:solidFill>
                <a:schemeClr val="accent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 name="Oval 209"/>
              <p:cNvSpPr/>
              <p:nvPr/>
            </p:nvSpPr>
            <p:spPr>
              <a:xfrm flipV="1">
                <a:off x="9698260" y="4390067"/>
                <a:ext cx="72562" cy="72562"/>
              </a:xfrm>
              <a:prstGeom prst="ellipse">
                <a:avLst/>
              </a:prstGeom>
              <a:solidFill>
                <a:schemeClr val="accent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 name="Oval 210"/>
              <p:cNvSpPr/>
              <p:nvPr/>
            </p:nvSpPr>
            <p:spPr>
              <a:xfrm flipV="1">
                <a:off x="10007823" y="4182971"/>
                <a:ext cx="72562" cy="72562"/>
              </a:xfrm>
              <a:prstGeom prst="ellipse">
                <a:avLst/>
              </a:prstGeom>
              <a:solidFill>
                <a:schemeClr val="accent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 name="Oval 211"/>
              <p:cNvSpPr/>
              <p:nvPr/>
            </p:nvSpPr>
            <p:spPr>
              <a:xfrm flipV="1">
                <a:off x="10150699" y="4775975"/>
                <a:ext cx="72562" cy="72562"/>
              </a:xfrm>
              <a:prstGeom prst="ellipse">
                <a:avLst/>
              </a:prstGeom>
              <a:solidFill>
                <a:schemeClr val="accent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 name="Oval 212"/>
              <p:cNvSpPr/>
              <p:nvPr/>
            </p:nvSpPr>
            <p:spPr>
              <a:xfrm flipV="1">
                <a:off x="9474425" y="4739694"/>
                <a:ext cx="72562" cy="72562"/>
              </a:xfrm>
              <a:prstGeom prst="ellipse">
                <a:avLst/>
              </a:prstGeom>
              <a:solidFill>
                <a:schemeClr val="accent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 name="Oval 213"/>
              <p:cNvSpPr/>
              <p:nvPr/>
            </p:nvSpPr>
            <p:spPr>
              <a:xfrm flipV="1">
                <a:off x="9287561" y="4259404"/>
                <a:ext cx="72562" cy="72562"/>
              </a:xfrm>
              <a:prstGeom prst="ellipse">
                <a:avLst/>
              </a:prstGeom>
              <a:solidFill>
                <a:schemeClr val="accent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 name="Oval 214"/>
              <p:cNvSpPr/>
              <p:nvPr/>
            </p:nvSpPr>
            <p:spPr>
              <a:xfrm flipV="1">
                <a:off x="9145474" y="3900488"/>
                <a:ext cx="72562" cy="72562"/>
              </a:xfrm>
              <a:prstGeom prst="ellipse">
                <a:avLst/>
              </a:prstGeom>
              <a:solidFill>
                <a:schemeClr val="accent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6" name="Oval 215"/>
              <p:cNvSpPr/>
              <p:nvPr/>
            </p:nvSpPr>
            <p:spPr>
              <a:xfrm flipV="1">
                <a:off x="9474425" y="5449723"/>
                <a:ext cx="72562" cy="72562"/>
              </a:xfrm>
              <a:prstGeom prst="ellipse">
                <a:avLst/>
              </a:prstGeom>
              <a:solidFill>
                <a:schemeClr val="accent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7" name="Oval 216"/>
              <p:cNvSpPr/>
              <p:nvPr/>
            </p:nvSpPr>
            <p:spPr>
              <a:xfrm flipV="1">
                <a:off x="9734541" y="5297323"/>
                <a:ext cx="72562" cy="72562"/>
              </a:xfrm>
              <a:prstGeom prst="ellipse">
                <a:avLst/>
              </a:prstGeom>
              <a:solidFill>
                <a:schemeClr val="accent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8" name="Oval 217"/>
              <p:cNvSpPr/>
              <p:nvPr/>
            </p:nvSpPr>
            <p:spPr>
              <a:xfrm flipV="1">
                <a:off x="10044104" y="5449723"/>
                <a:ext cx="72562" cy="72562"/>
              </a:xfrm>
              <a:prstGeom prst="ellipse">
                <a:avLst/>
              </a:prstGeom>
              <a:solidFill>
                <a:schemeClr val="accent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9" name="Oval 218"/>
              <p:cNvSpPr/>
              <p:nvPr/>
            </p:nvSpPr>
            <p:spPr>
              <a:xfrm flipV="1">
                <a:off x="10179268" y="5271739"/>
                <a:ext cx="72562" cy="72562"/>
              </a:xfrm>
              <a:prstGeom prst="ellipse">
                <a:avLst/>
              </a:prstGeom>
              <a:solidFill>
                <a:schemeClr val="accent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0" name="Oval 219"/>
              <p:cNvSpPr/>
              <p:nvPr/>
            </p:nvSpPr>
            <p:spPr>
              <a:xfrm flipV="1">
                <a:off x="10078137" y="5022116"/>
                <a:ext cx="72562" cy="72562"/>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1" name="Oval 220"/>
              <p:cNvSpPr/>
              <p:nvPr/>
            </p:nvSpPr>
            <p:spPr>
              <a:xfrm flipV="1">
                <a:off x="9695308" y="5010215"/>
                <a:ext cx="72562" cy="72562"/>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2" name="Oval 221"/>
              <p:cNvSpPr/>
              <p:nvPr/>
            </p:nvSpPr>
            <p:spPr>
              <a:xfrm flipV="1">
                <a:off x="9312479" y="4947800"/>
                <a:ext cx="72562" cy="72562"/>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 name="Oval 222"/>
              <p:cNvSpPr/>
              <p:nvPr/>
            </p:nvSpPr>
            <p:spPr>
              <a:xfrm flipV="1">
                <a:off x="8996325" y="5146848"/>
                <a:ext cx="72562" cy="72562"/>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4" name="Oval 223"/>
              <p:cNvSpPr/>
              <p:nvPr/>
            </p:nvSpPr>
            <p:spPr>
              <a:xfrm flipV="1">
                <a:off x="9113949" y="4743042"/>
                <a:ext cx="72562" cy="72562"/>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5" name="Oval 224"/>
              <p:cNvSpPr/>
              <p:nvPr/>
            </p:nvSpPr>
            <p:spPr>
              <a:xfrm flipV="1">
                <a:off x="8960044" y="4511123"/>
                <a:ext cx="72562" cy="72562"/>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 name="Oval 225"/>
              <p:cNvSpPr/>
              <p:nvPr/>
            </p:nvSpPr>
            <p:spPr>
              <a:xfrm flipV="1">
                <a:off x="8854426" y="4230739"/>
                <a:ext cx="72562" cy="72562"/>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 name="Oval 226"/>
              <p:cNvSpPr/>
              <p:nvPr/>
            </p:nvSpPr>
            <p:spPr>
              <a:xfrm flipV="1">
                <a:off x="8681374" y="3948808"/>
                <a:ext cx="72562" cy="72562"/>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8" name="Oval 227"/>
              <p:cNvSpPr/>
              <p:nvPr/>
            </p:nvSpPr>
            <p:spPr>
              <a:xfrm flipV="1">
                <a:off x="8431215" y="3848769"/>
                <a:ext cx="72562" cy="72562"/>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9" name="Oval 228"/>
              <p:cNvSpPr/>
              <p:nvPr/>
            </p:nvSpPr>
            <p:spPr>
              <a:xfrm flipV="1">
                <a:off x="8042507" y="4096122"/>
                <a:ext cx="72562" cy="72562"/>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0" name="Oval 229"/>
              <p:cNvSpPr/>
              <p:nvPr/>
            </p:nvSpPr>
            <p:spPr>
              <a:xfrm flipV="1">
                <a:off x="8421291" y="4273625"/>
                <a:ext cx="72562" cy="72562"/>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1" name="Oval 230"/>
              <p:cNvSpPr/>
              <p:nvPr/>
            </p:nvSpPr>
            <p:spPr>
              <a:xfrm flipV="1">
                <a:off x="8608812" y="4564627"/>
                <a:ext cx="72562" cy="72562"/>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2" name="Oval 231"/>
              <p:cNvSpPr/>
              <p:nvPr/>
            </p:nvSpPr>
            <p:spPr>
              <a:xfrm flipV="1">
                <a:off x="8796333" y="4855629"/>
                <a:ext cx="72562" cy="72562"/>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 name="Oval 232"/>
              <p:cNvSpPr/>
              <p:nvPr/>
            </p:nvSpPr>
            <p:spPr>
              <a:xfrm flipV="1">
                <a:off x="8617425" y="5235458"/>
                <a:ext cx="72562" cy="72562"/>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4" name="Oval 233"/>
              <p:cNvSpPr/>
              <p:nvPr/>
            </p:nvSpPr>
            <p:spPr>
              <a:xfrm flipV="1">
                <a:off x="8868895" y="5444238"/>
                <a:ext cx="72562" cy="72562"/>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 name="Oval 234"/>
              <p:cNvSpPr/>
              <p:nvPr/>
            </p:nvSpPr>
            <p:spPr>
              <a:xfrm flipV="1">
                <a:off x="8264301" y="5371676"/>
                <a:ext cx="72562" cy="72562"/>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 name="Oval 235"/>
              <p:cNvSpPr/>
              <p:nvPr/>
            </p:nvSpPr>
            <p:spPr>
              <a:xfrm flipV="1">
                <a:off x="8421920" y="4947800"/>
                <a:ext cx="72562" cy="72562"/>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7" name="Oval 236"/>
              <p:cNvSpPr/>
              <p:nvPr/>
            </p:nvSpPr>
            <p:spPr>
              <a:xfrm flipV="1">
                <a:off x="8164304" y="4577964"/>
                <a:ext cx="72562" cy="72562"/>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8" name="Group 237"/>
            <p:cNvGrpSpPr/>
            <p:nvPr/>
          </p:nvGrpSpPr>
          <p:grpSpPr>
            <a:xfrm>
              <a:off x="10140532" y="4491050"/>
              <a:ext cx="1313684" cy="974596"/>
              <a:chOff x="7864920" y="3707018"/>
              <a:chExt cx="2561108" cy="1900034"/>
            </a:xfrm>
          </p:grpSpPr>
          <p:sp>
            <p:nvSpPr>
              <p:cNvPr id="239" name="Rectangle 238"/>
              <p:cNvSpPr/>
              <p:nvPr/>
            </p:nvSpPr>
            <p:spPr>
              <a:xfrm>
                <a:off x="7864920" y="3707018"/>
                <a:ext cx="2561108" cy="190003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0" name="Oval 239"/>
              <p:cNvSpPr/>
              <p:nvPr/>
            </p:nvSpPr>
            <p:spPr>
              <a:xfrm flipV="1">
                <a:off x="10007823" y="3827926"/>
                <a:ext cx="72562" cy="72562"/>
              </a:xfrm>
              <a:prstGeom prst="ellipse">
                <a:avLst/>
              </a:prstGeom>
              <a:solidFill>
                <a:schemeClr val="accent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1" name="Oval 240"/>
              <p:cNvSpPr/>
              <p:nvPr/>
            </p:nvSpPr>
            <p:spPr>
              <a:xfrm flipV="1">
                <a:off x="9360123" y="3985089"/>
                <a:ext cx="72562" cy="72562"/>
              </a:xfrm>
              <a:prstGeom prst="ellipse">
                <a:avLst/>
              </a:prstGeom>
              <a:solidFill>
                <a:schemeClr val="accent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2" name="Oval 241"/>
              <p:cNvSpPr/>
              <p:nvPr/>
            </p:nvSpPr>
            <p:spPr>
              <a:xfrm flipV="1">
                <a:off x="9698260" y="4390067"/>
                <a:ext cx="72562" cy="72562"/>
              </a:xfrm>
              <a:prstGeom prst="ellipse">
                <a:avLst/>
              </a:prstGeom>
              <a:solidFill>
                <a:schemeClr val="accent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3" name="Oval 242"/>
              <p:cNvSpPr/>
              <p:nvPr/>
            </p:nvSpPr>
            <p:spPr>
              <a:xfrm flipV="1">
                <a:off x="10007823" y="4182971"/>
                <a:ext cx="72562" cy="72562"/>
              </a:xfrm>
              <a:prstGeom prst="ellipse">
                <a:avLst/>
              </a:prstGeom>
              <a:solidFill>
                <a:schemeClr val="accent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4" name="Oval 243"/>
              <p:cNvSpPr/>
              <p:nvPr/>
            </p:nvSpPr>
            <p:spPr>
              <a:xfrm flipV="1">
                <a:off x="10150699" y="4775975"/>
                <a:ext cx="72562" cy="72562"/>
              </a:xfrm>
              <a:prstGeom prst="ellipse">
                <a:avLst/>
              </a:prstGeom>
              <a:solidFill>
                <a:schemeClr val="accent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5" name="Oval 244"/>
              <p:cNvSpPr/>
              <p:nvPr/>
            </p:nvSpPr>
            <p:spPr>
              <a:xfrm flipV="1">
                <a:off x="9474425" y="4739694"/>
                <a:ext cx="72562" cy="72562"/>
              </a:xfrm>
              <a:prstGeom prst="ellipse">
                <a:avLst/>
              </a:prstGeom>
              <a:solidFill>
                <a:schemeClr val="accent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6" name="Oval 245"/>
              <p:cNvSpPr/>
              <p:nvPr/>
            </p:nvSpPr>
            <p:spPr>
              <a:xfrm flipV="1">
                <a:off x="9287561" y="4259404"/>
                <a:ext cx="72562" cy="72562"/>
              </a:xfrm>
              <a:prstGeom prst="ellipse">
                <a:avLst/>
              </a:prstGeom>
              <a:solidFill>
                <a:schemeClr val="accent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7" name="Oval 246"/>
              <p:cNvSpPr/>
              <p:nvPr/>
            </p:nvSpPr>
            <p:spPr>
              <a:xfrm flipV="1">
                <a:off x="9145474" y="3900488"/>
                <a:ext cx="72562" cy="72562"/>
              </a:xfrm>
              <a:prstGeom prst="ellipse">
                <a:avLst/>
              </a:prstGeom>
              <a:solidFill>
                <a:schemeClr val="accent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8" name="Oval 247"/>
              <p:cNvSpPr/>
              <p:nvPr/>
            </p:nvSpPr>
            <p:spPr>
              <a:xfrm flipV="1">
                <a:off x="9474425" y="5449723"/>
                <a:ext cx="72562" cy="72562"/>
              </a:xfrm>
              <a:prstGeom prst="ellipse">
                <a:avLst/>
              </a:prstGeom>
              <a:solidFill>
                <a:schemeClr val="accent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9" name="Oval 248"/>
              <p:cNvSpPr/>
              <p:nvPr/>
            </p:nvSpPr>
            <p:spPr>
              <a:xfrm flipV="1">
                <a:off x="9734541" y="5297323"/>
                <a:ext cx="72562" cy="72562"/>
              </a:xfrm>
              <a:prstGeom prst="ellipse">
                <a:avLst/>
              </a:prstGeom>
              <a:solidFill>
                <a:schemeClr val="accent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0" name="Oval 249"/>
              <p:cNvSpPr/>
              <p:nvPr/>
            </p:nvSpPr>
            <p:spPr>
              <a:xfrm flipV="1">
                <a:off x="10044104" y="5449723"/>
                <a:ext cx="72562" cy="72562"/>
              </a:xfrm>
              <a:prstGeom prst="ellipse">
                <a:avLst/>
              </a:prstGeom>
              <a:solidFill>
                <a:schemeClr val="accent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1" name="Oval 250"/>
              <p:cNvSpPr/>
              <p:nvPr/>
            </p:nvSpPr>
            <p:spPr>
              <a:xfrm flipV="1">
                <a:off x="10179268" y="5271739"/>
                <a:ext cx="72562" cy="72562"/>
              </a:xfrm>
              <a:prstGeom prst="ellipse">
                <a:avLst/>
              </a:prstGeom>
              <a:solidFill>
                <a:schemeClr val="accent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2" name="Oval 251"/>
              <p:cNvSpPr/>
              <p:nvPr/>
            </p:nvSpPr>
            <p:spPr>
              <a:xfrm flipV="1">
                <a:off x="10078137" y="5022116"/>
                <a:ext cx="72562" cy="72562"/>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3" name="Oval 252"/>
              <p:cNvSpPr/>
              <p:nvPr/>
            </p:nvSpPr>
            <p:spPr>
              <a:xfrm flipV="1">
                <a:off x="9695308" y="5010215"/>
                <a:ext cx="72562" cy="72562"/>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4" name="Oval 253"/>
              <p:cNvSpPr/>
              <p:nvPr/>
            </p:nvSpPr>
            <p:spPr>
              <a:xfrm flipV="1">
                <a:off x="9312479" y="4947800"/>
                <a:ext cx="72562" cy="72562"/>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5" name="Oval 254"/>
              <p:cNvSpPr/>
              <p:nvPr/>
            </p:nvSpPr>
            <p:spPr>
              <a:xfrm flipV="1">
                <a:off x="8996325" y="5146848"/>
                <a:ext cx="72562" cy="72562"/>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6" name="Oval 255"/>
              <p:cNvSpPr/>
              <p:nvPr/>
            </p:nvSpPr>
            <p:spPr>
              <a:xfrm flipV="1">
                <a:off x="9113949" y="4743042"/>
                <a:ext cx="72562" cy="72562"/>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7" name="Oval 256"/>
              <p:cNvSpPr/>
              <p:nvPr/>
            </p:nvSpPr>
            <p:spPr>
              <a:xfrm flipV="1">
                <a:off x="8960044" y="4511123"/>
                <a:ext cx="72562" cy="72562"/>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8" name="Oval 257"/>
              <p:cNvSpPr/>
              <p:nvPr/>
            </p:nvSpPr>
            <p:spPr>
              <a:xfrm flipV="1">
                <a:off x="8854426" y="4230739"/>
                <a:ext cx="72562" cy="72562"/>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9" name="Oval 258"/>
              <p:cNvSpPr/>
              <p:nvPr/>
            </p:nvSpPr>
            <p:spPr>
              <a:xfrm flipV="1">
                <a:off x="8681374" y="3948808"/>
                <a:ext cx="72562" cy="72562"/>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0" name="Oval 259"/>
              <p:cNvSpPr/>
              <p:nvPr/>
            </p:nvSpPr>
            <p:spPr>
              <a:xfrm flipV="1">
                <a:off x="8431215" y="3848769"/>
                <a:ext cx="72562" cy="72562"/>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1" name="Oval 260"/>
              <p:cNvSpPr/>
              <p:nvPr/>
            </p:nvSpPr>
            <p:spPr>
              <a:xfrm flipV="1">
                <a:off x="8042507" y="4096122"/>
                <a:ext cx="72562" cy="72562"/>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2" name="Oval 261"/>
              <p:cNvSpPr/>
              <p:nvPr/>
            </p:nvSpPr>
            <p:spPr>
              <a:xfrm flipV="1">
                <a:off x="8421291" y="4273625"/>
                <a:ext cx="72562" cy="72562"/>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3" name="Oval 262"/>
              <p:cNvSpPr/>
              <p:nvPr/>
            </p:nvSpPr>
            <p:spPr>
              <a:xfrm flipV="1">
                <a:off x="8608812" y="4564627"/>
                <a:ext cx="72562" cy="72562"/>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4" name="Oval 263"/>
              <p:cNvSpPr/>
              <p:nvPr/>
            </p:nvSpPr>
            <p:spPr>
              <a:xfrm flipV="1">
                <a:off x="8796333" y="4855629"/>
                <a:ext cx="72562" cy="72562"/>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5" name="Oval 264"/>
              <p:cNvSpPr/>
              <p:nvPr/>
            </p:nvSpPr>
            <p:spPr>
              <a:xfrm flipV="1">
                <a:off x="8617425" y="5235458"/>
                <a:ext cx="72562" cy="72562"/>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6" name="Oval 265"/>
              <p:cNvSpPr/>
              <p:nvPr/>
            </p:nvSpPr>
            <p:spPr>
              <a:xfrm flipV="1">
                <a:off x="8868895" y="5444238"/>
                <a:ext cx="72562" cy="72562"/>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7" name="Oval 266"/>
              <p:cNvSpPr/>
              <p:nvPr/>
            </p:nvSpPr>
            <p:spPr>
              <a:xfrm flipV="1">
                <a:off x="8264301" y="5371676"/>
                <a:ext cx="72562" cy="72562"/>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8" name="Oval 267"/>
              <p:cNvSpPr/>
              <p:nvPr/>
            </p:nvSpPr>
            <p:spPr>
              <a:xfrm flipV="1">
                <a:off x="8421920" y="4947800"/>
                <a:ext cx="72562" cy="72562"/>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9" name="Oval 268"/>
              <p:cNvSpPr/>
              <p:nvPr/>
            </p:nvSpPr>
            <p:spPr>
              <a:xfrm flipV="1">
                <a:off x="8164304" y="4577964"/>
                <a:ext cx="72562" cy="72562"/>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0" name="Group 269"/>
            <p:cNvGrpSpPr/>
            <p:nvPr/>
          </p:nvGrpSpPr>
          <p:grpSpPr>
            <a:xfrm>
              <a:off x="10142420" y="5651190"/>
              <a:ext cx="1313684" cy="974596"/>
              <a:chOff x="7864920" y="3707018"/>
              <a:chExt cx="2561108" cy="1900034"/>
            </a:xfrm>
          </p:grpSpPr>
          <p:sp>
            <p:nvSpPr>
              <p:cNvPr id="271" name="Rectangle 270"/>
              <p:cNvSpPr/>
              <p:nvPr/>
            </p:nvSpPr>
            <p:spPr>
              <a:xfrm>
                <a:off x="7864920" y="3707018"/>
                <a:ext cx="2561108" cy="190003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2" name="Oval 271"/>
              <p:cNvSpPr/>
              <p:nvPr/>
            </p:nvSpPr>
            <p:spPr>
              <a:xfrm flipV="1">
                <a:off x="10007823" y="3827926"/>
                <a:ext cx="72562" cy="72562"/>
              </a:xfrm>
              <a:prstGeom prst="ellipse">
                <a:avLst/>
              </a:prstGeom>
              <a:solidFill>
                <a:schemeClr val="accent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3" name="Oval 272"/>
              <p:cNvSpPr/>
              <p:nvPr/>
            </p:nvSpPr>
            <p:spPr>
              <a:xfrm flipV="1">
                <a:off x="9360123" y="3985089"/>
                <a:ext cx="72562" cy="72562"/>
              </a:xfrm>
              <a:prstGeom prst="ellipse">
                <a:avLst/>
              </a:prstGeom>
              <a:solidFill>
                <a:schemeClr val="accent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4" name="Oval 273"/>
              <p:cNvSpPr/>
              <p:nvPr/>
            </p:nvSpPr>
            <p:spPr>
              <a:xfrm flipV="1">
                <a:off x="9698260" y="4390067"/>
                <a:ext cx="72562" cy="72562"/>
              </a:xfrm>
              <a:prstGeom prst="ellipse">
                <a:avLst/>
              </a:prstGeom>
              <a:solidFill>
                <a:schemeClr val="accent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5" name="Oval 274"/>
              <p:cNvSpPr/>
              <p:nvPr/>
            </p:nvSpPr>
            <p:spPr>
              <a:xfrm flipV="1">
                <a:off x="10007823" y="4182971"/>
                <a:ext cx="72562" cy="72562"/>
              </a:xfrm>
              <a:prstGeom prst="ellipse">
                <a:avLst/>
              </a:prstGeom>
              <a:solidFill>
                <a:schemeClr val="accent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6" name="Oval 275"/>
              <p:cNvSpPr/>
              <p:nvPr/>
            </p:nvSpPr>
            <p:spPr>
              <a:xfrm flipV="1">
                <a:off x="10150699" y="4775975"/>
                <a:ext cx="72562" cy="72562"/>
              </a:xfrm>
              <a:prstGeom prst="ellipse">
                <a:avLst/>
              </a:prstGeom>
              <a:solidFill>
                <a:schemeClr val="accent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7" name="Oval 276"/>
              <p:cNvSpPr/>
              <p:nvPr/>
            </p:nvSpPr>
            <p:spPr>
              <a:xfrm flipV="1">
                <a:off x="9474425" y="4739694"/>
                <a:ext cx="72562" cy="72562"/>
              </a:xfrm>
              <a:prstGeom prst="ellipse">
                <a:avLst/>
              </a:prstGeom>
              <a:solidFill>
                <a:schemeClr val="accent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8" name="Oval 277"/>
              <p:cNvSpPr/>
              <p:nvPr/>
            </p:nvSpPr>
            <p:spPr>
              <a:xfrm flipV="1">
                <a:off x="9287561" y="4259404"/>
                <a:ext cx="72562" cy="72562"/>
              </a:xfrm>
              <a:prstGeom prst="ellipse">
                <a:avLst/>
              </a:prstGeom>
              <a:solidFill>
                <a:schemeClr val="accent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9" name="Oval 278"/>
              <p:cNvSpPr/>
              <p:nvPr/>
            </p:nvSpPr>
            <p:spPr>
              <a:xfrm flipV="1">
                <a:off x="9145474" y="3900488"/>
                <a:ext cx="72562" cy="72562"/>
              </a:xfrm>
              <a:prstGeom prst="ellipse">
                <a:avLst/>
              </a:prstGeom>
              <a:solidFill>
                <a:schemeClr val="accent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0" name="Oval 279"/>
              <p:cNvSpPr/>
              <p:nvPr/>
            </p:nvSpPr>
            <p:spPr>
              <a:xfrm flipV="1">
                <a:off x="9474425" y="5449723"/>
                <a:ext cx="72562" cy="72562"/>
              </a:xfrm>
              <a:prstGeom prst="ellipse">
                <a:avLst/>
              </a:prstGeom>
              <a:solidFill>
                <a:schemeClr val="accent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1" name="Oval 280"/>
              <p:cNvSpPr/>
              <p:nvPr/>
            </p:nvSpPr>
            <p:spPr>
              <a:xfrm flipV="1">
                <a:off x="9734541" y="5297323"/>
                <a:ext cx="72562" cy="72562"/>
              </a:xfrm>
              <a:prstGeom prst="ellipse">
                <a:avLst/>
              </a:prstGeom>
              <a:solidFill>
                <a:schemeClr val="accent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2" name="Oval 281"/>
              <p:cNvSpPr/>
              <p:nvPr/>
            </p:nvSpPr>
            <p:spPr>
              <a:xfrm flipV="1">
                <a:off x="10044104" y="5449723"/>
                <a:ext cx="72562" cy="72562"/>
              </a:xfrm>
              <a:prstGeom prst="ellipse">
                <a:avLst/>
              </a:prstGeom>
              <a:solidFill>
                <a:schemeClr val="accent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3" name="Oval 282"/>
              <p:cNvSpPr/>
              <p:nvPr/>
            </p:nvSpPr>
            <p:spPr>
              <a:xfrm flipV="1">
                <a:off x="10179268" y="5271739"/>
                <a:ext cx="72562" cy="72562"/>
              </a:xfrm>
              <a:prstGeom prst="ellipse">
                <a:avLst/>
              </a:prstGeom>
              <a:solidFill>
                <a:schemeClr val="accent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4" name="Oval 283"/>
              <p:cNvSpPr/>
              <p:nvPr/>
            </p:nvSpPr>
            <p:spPr>
              <a:xfrm flipV="1">
                <a:off x="10078137" y="5022116"/>
                <a:ext cx="72562" cy="72562"/>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5" name="Oval 284"/>
              <p:cNvSpPr/>
              <p:nvPr/>
            </p:nvSpPr>
            <p:spPr>
              <a:xfrm flipV="1">
                <a:off x="9695308" y="5010215"/>
                <a:ext cx="72562" cy="72562"/>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6" name="Oval 285"/>
              <p:cNvSpPr/>
              <p:nvPr/>
            </p:nvSpPr>
            <p:spPr>
              <a:xfrm flipV="1">
                <a:off x="9312479" y="4947800"/>
                <a:ext cx="72562" cy="72562"/>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7" name="Oval 286"/>
              <p:cNvSpPr/>
              <p:nvPr/>
            </p:nvSpPr>
            <p:spPr>
              <a:xfrm flipV="1">
                <a:off x="8996325" y="5146848"/>
                <a:ext cx="72562" cy="72562"/>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8" name="Oval 287"/>
              <p:cNvSpPr/>
              <p:nvPr/>
            </p:nvSpPr>
            <p:spPr>
              <a:xfrm flipV="1">
                <a:off x="9113949" y="4743042"/>
                <a:ext cx="72562" cy="72562"/>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9" name="Oval 288"/>
              <p:cNvSpPr/>
              <p:nvPr/>
            </p:nvSpPr>
            <p:spPr>
              <a:xfrm flipV="1">
                <a:off x="8960044" y="4511123"/>
                <a:ext cx="72562" cy="72562"/>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0" name="Oval 289"/>
              <p:cNvSpPr/>
              <p:nvPr/>
            </p:nvSpPr>
            <p:spPr>
              <a:xfrm flipV="1">
                <a:off x="8854426" y="4230739"/>
                <a:ext cx="72562" cy="72562"/>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1" name="Oval 290"/>
              <p:cNvSpPr/>
              <p:nvPr/>
            </p:nvSpPr>
            <p:spPr>
              <a:xfrm flipV="1">
                <a:off x="8681374" y="3948808"/>
                <a:ext cx="72562" cy="72562"/>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2" name="Oval 291"/>
              <p:cNvSpPr/>
              <p:nvPr/>
            </p:nvSpPr>
            <p:spPr>
              <a:xfrm flipV="1">
                <a:off x="8431215" y="3848769"/>
                <a:ext cx="72562" cy="72562"/>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3" name="Oval 292"/>
              <p:cNvSpPr/>
              <p:nvPr/>
            </p:nvSpPr>
            <p:spPr>
              <a:xfrm flipV="1">
                <a:off x="8042507" y="4096122"/>
                <a:ext cx="72562" cy="72562"/>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4" name="Oval 293"/>
              <p:cNvSpPr/>
              <p:nvPr/>
            </p:nvSpPr>
            <p:spPr>
              <a:xfrm flipV="1">
                <a:off x="8421291" y="4273625"/>
                <a:ext cx="72562" cy="72562"/>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5" name="Oval 294"/>
              <p:cNvSpPr/>
              <p:nvPr/>
            </p:nvSpPr>
            <p:spPr>
              <a:xfrm flipV="1">
                <a:off x="8608812" y="4564627"/>
                <a:ext cx="72562" cy="72562"/>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6" name="Oval 295"/>
              <p:cNvSpPr/>
              <p:nvPr/>
            </p:nvSpPr>
            <p:spPr>
              <a:xfrm flipV="1">
                <a:off x="8796333" y="4855629"/>
                <a:ext cx="72562" cy="72562"/>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7" name="Oval 296"/>
              <p:cNvSpPr/>
              <p:nvPr/>
            </p:nvSpPr>
            <p:spPr>
              <a:xfrm flipV="1">
                <a:off x="8617425" y="5235458"/>
                <a:ext cx="72562" cy="72562"/>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8" name="Oval 297"/>
              <p:cNvSpPr/>
              <p:nvPr/>
            </p:nvSpPr>
            <p:spPr>
              <a:xfrm flipV="1">
                <a:off x="8868895" y="5444238"/>
                <a:ext cx="72562" cy="72562"/>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9" name="Oval 298"/>
              <p:cNvSpPr/>
              <p:nvPr/>
            </p:nvSpPr>
            <p:spPr>
              <a:xfrm flipV="1">
                <a:off x="8264301" y="5371676"/>
                <a:ext cx="72562" cy="72562"/>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0" name="Oval 299"/>
              <p:cNvSpPr/>
              <p:nvPr/>
            </p:nvSpPr>
            <p:spPr>
              <a:xfrm flipV="1">
                <a:off x="8421920" y="4947800"/>
                <a:ext cx="72562" cy="72562"/>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1" name="Oval 300"/>
              <p:cNvSpPr/>
              <p:nvPr/>
            </p:nvSpPr>
            <p:spPr>
              <a:xfrm flipV="1">
                <a:off x="8164304" y="4577964"/>
                <a:ext cx="72562" cy="72562"/>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049" name="Straight Arrow Connector 2048"/>
            <p:cNvCxnSpPr>
              <a:stCxn id="4" idx="6"/>
              <a:endCxn id="9" idx="1"/>
            </p:cNvCxnSpPr>
            <p:nvPr/>
          </p:nvCxnSpPr>
          <p:spPr>
            <a:xfrm flipV="1">
              <a:off x="7154405" y="4351505"/>
              <a:ext cx="944882" cy="2272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53" name="Straight Arrow Connector 2052"/>
            <p:cNvCxnSpPr>
              <a:stCxn id="4" idx="6"/>
              <a:endCxn id="175" idx="1"/>
            </p:cNvCxnSpPr>
            <p:nvPr/>
          </p:nvCxnSpPr>
          <p:spPr>
            <a:xfrm>
              <a:off x="7154405" y="4578748"/>
              <a:ext cx="944882" cy="10724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55" name="Straight Arrow Connector 2054"/>
            <p:cNvCxnSpPr>
              <a:stCxn id="12" idx="6"/>
              <a:endCxn id="9" idx="1"/>
            </p:cNvCxnSpPr>
            <p:nvPr/>
          </p:nvCxnSpPr>
          <p:spPr>
            <a:xfrm flipV="1">
              <a:off x="7154405" y="4351505"/>
              <a:ext cx="944882" cy="11344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57" name="Straight Arrow Connector 2056"/>
            <p:cNvCxnSpPr>
              <a:stCxn id="12" idx="6"/>
              <a:endCxn id="175" idx="1"/>
            </p:cNvCxnSpPr>
            <p:nvPr/>
          </p:nvCxnSpPr>
          <p:spPr>
            <a:xfrm>
              <a:off x="7154405" y="5486004"/>
              <a:ext cx="944882" cy="1651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59" name="Straight Arrow Connector 2058"/>
            <p:cNvCxnSpPr>
              <a:stCxn id="9" idx="3"/>
              <a:endCxn id="207" idx="1"/>
            </p:cNvCxnSpPr>
            <p:nvPr/>
          </p:nvCxnSpPr>
          <p:spPr>
            <a:xfrm flipV="1">
              <a:off x="9412971" y="3875912"/>
              <a:ext cx="740291" cy="4755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61" name="Straight Arrow Connector 2060"/>
            <p:cNvCxnSpPr>
              <a:stCxn id="9" idx="3"/>
              <a:endCxn id="239" idx="1"/>
            </p:cNvCxnSpPr>
            <p:nvPr/>
          </p:nvCxnSpPr>
          <p:spPr>
            <a:xfrm>
              <a:off x="9412971" y="4351505"/>
              <a:ext cx="727561" cy="6268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63" name="Straight Arrow Connector 2062"/>
            <p:cNvCxnSpPr>
              <a:stCxn id="9" idx="3"/>
              <a:endCxn id="271" idx="1"/>
            </p:cNvCxnSpPr>
            <p:nvPr/>
          </p:nvCxnSpPr>
          <p:spPr>
            <a:xfrm>
              <a:off x="9412971" y="4351505"/>
              <a:ext cx="729449" cy="17869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65" name="Straight Arrow Connector 2064"/>
            <p:cNvCxnSpPr>
              <a:stCxn id="175" idx="3"/>
              <a:endCxn id="207" idx="1"/>
            </p:cNvCxnSpPr>
            <p:nvPr/>
          </p:nvCxnSpPr>
          <p:spPr>
            <a:xfrm flipV="1">
              <a:off x="9412971" y="3875912"/>
              <a:ext cx="740291" cy="17752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67" name="Straight Arrow Connector 2066"/>
            <p:cNvCxnSpPr>
              <a:stCxn id="175" idx="3"/>
              <a:endCxn id="239" idx="1"/>
            </p:cNvCxnSpPr>
            <p:nvPr/>
          </p:nvCxnSpPr>
          <p:spPr>
            <a:xfrm flipV="1">
              <a:off x="9412971" y="4978348"/>
              <a:ext cx="727561" cy="6728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69" name="Straight Arrow Connector 2068"/>
            <p:cNvCxnSpPr>
              <a:stCxn id="175" idx="3"/>
              <a:endCxn id="271" idx="1"/>
            </p:cNvCxnSpPr>
            <p:nvPr/>
          </p:nvCxnSpPr>
          <p:spPr>
            <a:xfrm>
              <a:off x="9412971" y="5651190"/>
              <a:ext cx="729449" cy="4872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302" name="TextBox 301"/>
          <p:cNvSpPr txBox="1"/>
          <p:nvPr/>
        </p:nvSpPr>
        <p:spPr>
          <a:xfrm>
            <a:off x="1486328" y="6393770"/>
            <a:ext cx="2669320" cy="261610"/>
          </a:xfrm>
          <a:prstGeom prst="rect">
            <a:avLst/>
          </a:prstGeom>
          <a:noFill/>
        </p:spPr>
        <p:txBody>
          <a:bodyPr wrap="none" rtlCol="0">
            <a:spAutoFit/>
          </a:bodyPr>
          <a:lstStyle/>
          <a:p>
            <a:r>
              <a:rPr lang="en-US" sz="1100" dirty="0" smtClean="0"/>
              <a:t>Image from </a:t>
            </a:r>
            <a:r>
              <a:rPr lang="en-US" sz="1100" dirty="0" err="1" smtClean="0"/>
              <a:t>Udacity</a:t>
            </a:r>
            <a:r>
              <a:rPr lang="en-US" sz="1100" dirty="0" smtClean="0"/>
              <a:t> : Deep Learning Course</a:t>
            </a:r>
            <a:endParaRPr lang="en-US" sz="1100" dirty="0"/>
          </a:p>
        </p:txBody>
      </p:sp>
    </p:spTree>
    <p:extLst>
      <p:ext uri="{BB962C8B-B14F-4D97-AF65-F5344CB8AC3E}">
        <p14:creationId xmlns:p14="http://schemas.microsoft.com/office/powerpoint/2010/main" val="253278262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Backpropagat</a:t>
            </a:r>
            <a:r>
              <a:rPr lang="en-US" dirty="0" smtClean="0"/>
              <a:t>ion</a:t>
            </a:r>
            <a:endParaRPr lang="en-US" dirty="0"/>
          </a:p>
        </p:txBody>
      </p:sp>
      <p:grpSp>
        <p:nvGrpSpPr>
          <p:cNvPr id="17" name="Group 16"/>
          <p:cNvGrpSpPr/>
          <p:nvPr/>
        </p:nvGrpSpPr>
        <p:grpSpPr>
          <a:xfrm>
            <a:off x="999201" y="2233897"/>
            <a:ext cx="6175690" cy="1196155"/>
            <a:chOff x="999201" y="2233897"/>
            <a:chExt cx="6175690" cy="1196155"/>
          </a:xfrm>
        </p:grpSpPr>
        <mc:AlternateContent xmlns:mc="http://schemas.openxmlformats.org/markup-compatibility/2006">
          <mc:Choice xmlns:a14="http://schemas.microsoft.com/office/drawing/2010/main" Requires="a14">
            <p:sp>
              <p:nvSpPr>
                <p:cNvPr id="4" name="TextBox 3"/>
                <p:cNvSpPr txBox="1"/>
                <p:nvPr/>
              </p:nvSpPr>
              <p:spPr>
                <a:xfrm>
                  <a:off x="999201" y="2274638"/>
                  <a:ext cx="36798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oMath>
                    </m:oMathPara>
                  </a14:m>
                  <a:endParaRPr lang="en-US" dirty="0"/>
                </a:p>
              </p:txBody>
            </p:sp>
          </mc:Choice>
          <mc:Fallback>
            <p:sp>
              <p:nvSpPr>
                <p:cNvPr id="4" name="TextBox 3"/>
                <p:cNvSpPr txBox="1">
                  <a:spLocks noRot="1" noChangeAspect="1" noMove="1" noResize="1" noEditPoints="1" noAdjustHandles="1" noChangeArrowheads="1" noChangeShapeType="1" noTextEdit="1"/>
                </p:cNvSpPr>
                <p:nvPr/>
              </p:nvSpPr>
              <p:spPr>
                <a:xfrm>
                  <a:off x="999201" y="2274638"/>
                  <a:ext cx="367986" cy="369332"/>
                </a:xfrm>
                <a:prstGeom prst="rect">
                  <a:avLst/>
                </a:prstGeom>
                <a:blipFill>
                  <a:blip r:embed="rId2"/>
                  <a:stretch>
                    <a:fillRect/>
                  </a:stretch>
                </a:blipFill>
              </p:spPr>
              <p:txBody>
                <a:bodyPr/>
                <a:lstStyle/>
                <a:p>
                  <a:r>
                    <a:rPr lang="en-US">
                      <a:noFill/>
                    </a:rPr>
                    <a:t> </a:t>
                  </a:r>
                </a:p>
              </p:txBody>
            </p:sp>
          </mc:Fallback>
        </mc:AlternateContent>
        <p:cxnSp>
          <p:nvCxnSpPr>
            <p:cNvPr id="6" name="Straight Arrow Connector 5"/>
            <p:cNvCxnSpPr>
              <a:stCxn id="4" idx="3"/>
            </p:cNvCxnSpPr>
            <p:nvPr/>
          </p:nvCxnSpPr>
          <p:spPr>
            <a:xfrm flipV="1">
              <a:off x="1367187" y="2455707"/>
              <a:ext cx="374398" cy="35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1741585" y="2233897"/>
              <a:ext cx="461727" cy="4436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p:cNvCxnSpPr/>
            <p:nvPr/>
          </p:nvCxnSpPr>
          <p:spPr>
            <a:xfrm flipV="1">
              <a:off x="2203312" y="2455707"/>
              <a:ext cx="374398" cy="35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9" name="Rectangle 8"/>
                <p:cNvSpPr/>
                <p:nvPr/>
              </p:nvSpPr>
              <p:spPr>
                <a:xfrm>
                  <a:off x="2577710" y="2233897"/>
                  <a:ext cx="461727" cy="4436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sz="1600" b="0" i="1" dirty="0" smtClean="0">
                                <a:solidFill>
                                  <a:schemeClr val="tx1"/>
                                </a:solidFill>
                                <a:latin typeface="Cambria Math" panose="02040503050406030204" pitchFamily="18" charset="0"/>
                              </a:rPr>
                            </m:ctrlPr>
                          </m:sSubPr>
                          <m:e>
                            <m:r>
                              <a:rPr lang="en-US" sz="1600" i="1" dirty="0" smtClean="0">
                                <a:solidFill>
                                  <a:schemeClr val="tx1"/>
                                </a:solidFill>
                                <a:latin typeface="Cambria Math" panose="02040503050406030204" pitchFamily="18" charset="0"/>
                              </a:rPr>
                              <m:t>𝑊</m:t>
                            </m:r>
                          </m:e>
                          <m:sub>
                            <m:r>
                              <a:rPr lang="en-US" sz="1600" b="0" i="1" dirty="0" smtClean="0">
                                <a:solidFill>
                                  <a:schemeClr val="tx1"/>
                                </a:solidFill>
                                <a:latin typeface="Cambria Math" panose="02040503050406030204" pitchFamily="18" charset="0"/>
                              </a:rPr>
                              <m:t>1</m:t>
                            </m:r>
                          </m:sub>
                        </m:sSub>
                      </m:oMath>
                    </m:oMathPara>
                  </a14:m>
                  <a:endParaRPr lang="en-US" sz="1400" dirty="0">
                    <a:solidFill>
                      <a:schemeClr val="tx1"/>
                    </a:solidFill>
                  </a:endParaRPr>
                </a:p>
              </p:txBody>
            </p:sp>
          </mc:Choice>
          <mc:Fallback>
            <p:sp>
              <p:nvSpPr>
                <p:cNvPr id="9" name="Rectangle 8"/>
                <p:cNvSpPr>
                  <a:spLocks noRot="1" noChangeAspect="1" noMove="1" noResize="1" noEditPoints="1" noAdjustHandles="1" noChangeArrowheads="1" noChangeShapeType="1" noTextEdit="1"/>
                </p:cNvSpPr>
                <p:nvPr/>
              </p:nvSpPr>
              <p:spPr>
                <a:xfrm>
                  <a:off x="2577710" y="2233897"/>
                  <a:ext cx="461727" cy="443620"/>
                </a:xfrm>
                <a:prstGeom prst="rect">
                  <a:avLst/>
                </a:prstGeom>
                <a:blipFill>
                  <a:blip r:embed="rId3"/>
                  <a:stretch>
                    <a:fillRect/>
                  </a:stretch>
                </a:blipFill>
              </p:spPr>
              <p:txBody>
                <a:bodyPr/>
                <a:lstStyle/>
                <a:p>
                  <a:r>
                    <a:rPr lang="en-US">
                      <a:noFill/>
                    </a:rPr>
                    <a:t> </a:t>
                  </a:r>
                </a:p>
              </p:txBody>
            </p:sp>
          </mc:Fallback>
        </mc:AlternateContent>
        <p:cxnSp>
          <p:nvCxnSpPr>
            <p:cNvPr id="12" name="Straight Arrow Connector 11"/>
            <p:cNvCxnSpPr/>
            <p:nvPr/>
          </p:nvCxnSpPr>
          <p:spPr>
            <a:xfrm flipV="1">
              <a:off x="3039437" y="2455707"/>
              <a:ext cx="374398" cy="35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3413835" y="2233897"/>
              <a:ext cx="461727" cy="4436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flipV="1">
              <a:off x="3875562" y="2455707"/>
              <a:ext cx="374398" cy="35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5" name="Rectangle 14"/>
                <p:cNvSpPr/>
                <p:nvPr/>
              </p:nvSpPr>
              <p:spPr>
                <a:xfrm>
                  <a:off x="4249960" y="2233897"/>
                  <a:ext cx="461727" cy="4436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𝑊</m:t>
                            </m:r>
                          </m:e>
                          <m:sub>
                            <m:r>
                              <a:rPr lang="en-US" sz="1600" b="0" i="1" smtClean="0">
                                <a:solidFill>
                                  <a:schemeClr val="tx1"/>
                                </a:solidFill>
                                <a:latin typeface="Cambria Math" panose="02040503050406030204" pitchFamily="18" charset="0"/>
                              </a:rPr>
                              <m:t>2</m:t>
                            </m:r>
                          </m:sub>
                        </m:sSub>
                      </m:oMath>
                    </m:oMathPara>
                  </a14:m>
                  <a:endParaRPr lang="en-US" sz="1600" dirty="0">
                    <a:solidFill>
                      <a:schemeClr val="tx1"/>
                    </a:solidFill>
                  </a:endParaRPr>
                </a:p>
              </p:txBody>
            </p:sp>
          </mc:Choice>
          <mc:Fallback>
            <p:sp>
              <p:nvSpPr>
                <p:cNvPr id="15" name="Rectangle 14"/>
                <p:cNvSpPr>
                  <a:spLocks noRot="1" noChangeAspect="1" noMove="1" noResize="1" noEditPoints="1" noAdjustHandles="1" noChangeArrowheads="1" noChangeShapeType="1" noTextEdit="1"/>
                </p:cNvSpPr>
                <p:nvPr/>
              </p:nvSpPr>
              <p:spPr>
                <a:xfrm>
                  <a:off x="4249960" y="2233897"/>
                  <a:ext cx="461727" cy="443620"/>
                </a:xfrm>
                <a:prstGeom prst="rect">
                  <a:avLst/>
                </a:prstGeom>
                <a:blipFill>
                  <a:blip r:embed="rId4"/>
                  <a:stretch>
                    <a:fillRect/>
                  </a:stretch>
                </a:blipFill>
              </p:spPr>
              <p:txBody>
                <a:bodyPr/>
                <a:lstStyle/>
                <a:p>
                  <a:r>
                    <a:rPr lang="en-US">
                      <a:noFill/>
                    </a:rPr>
                    <a:t> </a:t>
                  </a:r>
                </a:p>
              </p:txBody>
            </p:sp>
          </mc:Fallback>
        </mc:AlternateContent>
        <p:cxnSp>
          <p:nvCxnSpPr>
            <p:cNvPr id="19" name="Straight Arrow Connector 18"/>
            <p:cNvCxnSpPr/>
            <p:nvPr/>
          </p:nvCxnSpPr>
          <p:spPr>
            <a:xfrm flipV="1">
              <a:off x="4711687" y="2455707"/>
              <a:ext cx="374398" cy="35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Rectangle 19"/>
            <p:cNvSpPr/>
            <p:nvPr/>
          </p:nvSpPr>
          <p:spPr>
            <a:xfrm>
              <a:off x="5086085" y="2233897"/>
              <a:ext cx="461727" cy="4436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Arrow Connector 22"/>
            <p:cNvCxnSpPr/>
            <p:nvPr/>
          </p:nvCxnSpPr>
          <p:spPr>
            <a:xfrm flipV="1">
              <a:off x="5549982" y="2452110"/>
              <a:ext cx="374398" cy="35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4" name="TextBox 23"/>
                <p:cNvSpPr txBox="1"/>
                <p:nvPr/>
              </p:nvSpPr>
              <p:spPr>
                <a:xfrm>
                  <a:off x="5969551" y="2274638"/>
                  <a:ext cx="37138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oMath>
                    </m:oMathPara>
                  </a14:m>
                  <a:endParaRPr lang="en-US" dirty="0"/>
                </a:p>
              </p:txBody>
            </p:sp>
          </mc:Choice>
          <mc:Fallback>
            <p:sp>
              <p:nvSpPr>
                <p:cNvPr id="24" name="TextBox 23"/>
                <p:cNvSpPr txBox="1">
                  <a:spLocks noRot="1" noChangeAspect="1" noMove="1" noResize="1" noEditPoints="1" noAdjustHandles="1" noChangeArrowheads="1" noChangeShapeType="1" noTextEdit="1"/>
                </p:cNvSpPr>
                <p:nvPr/>
              </p:nvSpPr>
              <p:spPr>
                <a:xfrm>
                  <a:off x="5969551" y="2274638"/>
                  <a:ext cx="371384" cy="369332"/>
                </a:xfrm>
                <a:prstGeom prst="rect">
                  <a:avLst/>
                </a:prstGeom>
                <a:blipFill>
                  <a:blip r:embed="rId5"/>
                  <a:stretch>
                    <a:fillRect b="-6557"/>
                  </a:stretch>
                </a:blipFill>
              </p:spPr>
              <p:txBody>
                <a:bodyPr/>
                <a:lstStyle/>
                <a:p>
                  <a:r>
                    <a:rPr lang="en-US">
                      <a:noFill/>
                    </a:rPr>
                    <a:t> </a:t>
                  </a:r>
                </a:p>
              </p:txBody>
            </p:sp>
          </mc:Fallback>
        </mc:AlternateContent>
        <p:sp>
          <p:nvSpPr>
            <p:cNvPr id="26" name="Rectangle 25"/>
            <p:cNvSpPr/>
            <p:nvPr/>
          </p:nvSpPr>
          <p:spPr>
            <a:xfrm flipH="1">
              <a:off x="2579880" y="2986432"/>
              <a:ext cx="461727" cy="4436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Arrow Connector 26"/>
            <p:cNvCxnSpPr/>
            <p:nvPr/>
          </p:nvCxnSpPr>
          <p:spPr>
            <a:xfrm flipH="1" flipV="1">
              <a:off x="3041607" y="3208242"/>
              <a:ext cx="374398" cy="35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Rectangle 27"/>
            <p:cNvSpPr/>
            <p:nvPr/>
          </p:nvSpPr>
          <p:spPr>
            <a:xfrm flipH="1">
              <a:off x="3416005" y="2986432"/>
              <a:ext cx="461727" cy="4436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Straight Arrow Connector 28"/>
            <p:cNvCxnSpPr/>
            <p:nvPr/>
          </p:nvCxnSpPr>
          <p:spPr>
            <a:xfrm flipH="1" flipV="1">
              <a:off x="3877732" y="3208242"/>
              <a:ext cx="374398" cy="35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Rectangle 29"/>
            <p:cNvSpPr/>
            <p:nvPr/>
          </p:nvSpPr>
          <p:spPr>
            <a:xfrm flipH="1">
              <a:off x="4252130" y="2986432"/>
              <a:ext cx="461727" cy="4436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Straight Arrow Connector 30"/>
            <p:cNvCxnSpPr/>
            <p:nvPr/>
          </p:nvCxnSpPr>
          <p:spPr>
            <a:xfrm flipH="1" flipV="1">
              <a:off x="4713857" y="3208242"/>
              <a:ext cx="374398" cy="35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Rectangle 31"/>
            <p:cNvSpPr/>
            <p:nvPr/>
          </p:nvSpPr>
          <p:spPr>
            <a:xfrm flipH="1">
              <a:off x="5088255" y="2986432"/>
              <a:ext cx="461727" cy="4436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Arrow Connector 32"/>
            <p:cNvCxnSpPr/>
            <p:nvPr/>
          </p:nvCxnSpPr>
          <p:spPr>
            <a:xfrm flipH="1" flipV="1">
              <a:off x="5549982" y="3208242"/>
              <a:ext cx="374398" cy="35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Rectangle 33"/>
            <p:cNvSpPr/>
            <p:nvPr/>
          </p:nvSpPr>
          <p:spPr>
            <a:xfrm flipH="1">
              <a:off x="5924380" y="2986432"/>
              <a:ext cx="461727" cy="4436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5" name="Straight Arrow Connector 34"/>
            <p:cNvCxnSpPr/>
            <p:nvPr/>
          </p:nvCxnSpPr>
          <p:spPr>
            <a:xfrm flipH="1" flipV="1">
              <a:off x="6388277" y="3204645"/>
              <a:ext cx="374398" cy="35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a:stCxn id="20" idx="2"/>
              <a:endCxn id="32" idx="0"/>
            </p:cNvCxnSpPr>
            <p:nvPr/>
          </p:nvCxnSpPr>
          <p:spPr>
            <a:xfrm>
              <a:off x="5316949" y="2677517"/>
              <a:ext cx="2169" cy="3089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a:stCxn id="15" idx="2"/>
              <a:endCxn id="30" idx="0"/>
            </p:cNvCxnSpPr>
            <p:nvPr/>
          </p:nvCxnSpPr>
          <p:spPr>
            <a:xfrm>
              <a:off x="4480824" y="2677517"/>
              <a:ext cx="2169" cy="3089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stCxn id="13" idx="2"/>
              <a:endCxn id="28" idx="0"/>
            </p:cNvCxnSpPr>
            <p:nvPr/>
          </p:nvCxnSpPr>
          <p:spPr>
            <a:xfrm>
              <a:off x="3644699" y="2677517"/>
              <a:ext cx="2169" cy="3089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a:stCxn id="9" idx="2"/>
              <a:endCxn id="26" idx="0"/>
            </p:cNvCxnSpPr>
            <p:nvPr/>
          </p:nvCxnSpPr>
          <p:spPr>
            <a:xfrm>
              <a:off x="2808574" y="2677517"/>
              <a:ext cx="2169" cy="3089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42" name="TextBox 41"/>
                <p:cNvSpPr txBox="1"/>
                <p:nvPr/>
              </p:nvSpPr>
              <p:spPr>
                <a:xfrm>
                  <a:off x="6803507" y="2986429"/>
                  <a:ext cx="37138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b="0" i="1" smtClean="0">
                                <a:latin typeface="Cambria Math" panose="02040503050406030204" pitchFamily="18" charset="0"/>
                              </a:rPr>
                            </m:ctrlPr>
                          </m:accPr>
                          <m:e>
                            <m:r>
                              <a:rPr lang="en-US" i="1">
                                <a:latin typeface="Cambria Math" panose="02040503050406030204" pitchFamily="18" charset="0"/>
                              </a:rPr>
                              <m:t>𝑦</m:t>
                            </m:r>
                          </m:e>
                        </m:acc>
                      </m:oMath>
                    </m:oMathPara>
                  </a14:m>
                  <a:endParaRPr lang="en-US" dirty="0"/>
                </a:p>
              </p:txBody>
            </p:sp>
          </mc:Choice>
          <mc:Fallback>
            <p:sp>
              <p:nvSpPr>
                <p:cNvPr id="42" name="TextBox 41"/>
                <p:cNvSpPr txBox="1">
                  <a:spLocks noRot="1" noChangeAspect="1" noMove="1" noResize="1" noEditPoints="1" noAdjustHandles="1" noChangeArrowheads="1" noChangeShapeType="1" noTextEdit="1"/>
                </p:cNvSpPr>
                <p:nvPr/>
              </p:nvSpPr>
              <p:spPr>
                <a:xfrm>
                  <a:off x="6803507" y="2986429"/>
                  <a:ext cx="371384" cy="369332"/>
                </a:xfrm>
                <a:prstGeom prst="rect">
                  <a:avLst/>
                </a:prstGeom>
                <a:blipFill>
                  <a:blip r:embed="rId6"/>
                  <a:stretch>
                    <a:fillRect b="-6667"/>
                  </a:stretch>
                </a:blipFill>
              </p:spPr>
              <p:txBody>
                <a:bodyPr/>
                <a:lstStyle/>
                <a:p>
                  <a:r>
                    <a:rPr lang="en-US">
                      <a:noFill/>
                    </a:rPr>
                    <a:t> </a:t>
                  </a:r>
                </a:p>
              </p:txBody>
            </p:sp>
          </mc:Fallback>
        </mc:AlternateContent>
        <p:cxnSp>
          <p:nvCxnSpPr>
            <p:cNvPr id="43" name="Straight Arrow Connector 42"/>
            <p:cNvCxnSpPr>
              <a:stCxn id="24" idx="2"/>
              <a:endCxn id="34" idx="0"/>
            </p:cNvCxnSpPr>
            <p:nvPr/>
          </p:nvCxnSpPr>
          <p:spPr>
            <a:xfrm>
              <a:off x="6155243" y="2643970"/>
              <a:ext cx="0" cy="3424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8" name="Group 17"/>
          <p:cNvGrpSpPr/>
          <p:nvPr/>
        </p:nvGrpSpPr>
        <p:grpSpPr>
          <a:xfrm>
            <a:off x="838200" y="1585300"/>
            <a:ext cx="5888525" cy="376992"/>
            <a:chOff x="838200" y="1585300"/>
            <a:chExt cx="5888525" cy="376992"/>
          </a:xfrm>
        </p:grpSpPr>
        <p:cxnSp>
          <p:nvCxnSpPr>
            <p:cNvPr id="46" name="Straight Arrow Connector 45"/>
            <p:cNvCxnSpPr/>
            <p:nvPr/>
          </p:nvCxnSpPr>
          <p:spPr>
            <a:xfrm>
              <a:off x="838200" y="1962292"/>
              <a:ext cx="5888525"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47" name="TextBox 46"/>
                <p:cNvSpPr txBox="1"/>
                <p:nvPr/>
              </p:nvSpPr>
              <p:spPr>
                <a:xfrm>
                  <a:off x="1336707" y="1585300"/>
                  <a:ext cx="3606628" cy="369332"/>
                </a:xfrm>
                <a:prstGeom prst="rect">
                  <a:avLst/>
                </a:prstGeom>
                <a:noFill/>
              </p:spPr>
              <p:txBody>
                <a:bodyPr wrap="none" rtlCol="0">
                  <a:spAutoFit/>
                </a:bodyPr>
                <a:lstStyle/>
                <a:p>
                  <a:r>
                    <a:rPr lang="en-US" dirty="0" smtClean="0">
                      <a:solidFill>
                        <a:srgbClr val="FF0000"/>
                      </a:solidFill>
                    </a:rPr>
                    <a:t>Forward propagation </a:t>
                  </a:r>
                  <a14:m>
                    <m:oMath xmlns:m="http://schemas.openxmlformats.org/officeDocument/2006/math">
                      <m:r>
                        <a:rPr lang="en-US" b="0" i="1" smtClean="0">
                          <a:solidFill>
                            <a:srgbClr val="FF0000"/>
                          </a:solidFill>
                          <a:latin typeface="Cambria Math" panose="02040503050406030204" pitchFamily="18" charset="0"/>
                        </a:rPr>
                        <m:t>𝑔</m:t>
                      </m:r>
                      <m:r>
                        <a:rPr lang="en-US" b="0" i="1" smtClean="0">
                          <a:solidFill>
                            <a:srgbClr val="FF0000"/>
                          </a:solidFill>
                          <a:latin typeface="Cambria Math" panose="02040503050406030204" pitchFamily="18" charset="0"/>
                        </a:rPr>
                        <m:t> </m:t>
                      </m:r>
                      <m:r>
                        <a:rPr lang="en-US" b="0" i="1" smtClean="0">
                          <a:solidFill>
                            <a:srgbClr val="FF0000"/>
                          </a:solidFill>
                          <a:latin typeface="Cambria Math" panose="02040503050406030204" pitchFamily="18" charset="0"/>
                        </a:rPr>
                        <m:t>𝑜</m:t>
                      </m:r>
                      <m:r>
                        <a:rPr lang="en-US" b="0" i="1" smtClean="0">
                          <a:solidFill>
                            <a:srgbClr val="FF0000"/>
                          </a:solidFill>
                          <a:latin typeface="Cambria Math" panose="02040503050406030204" pitchFamily="18" charset="0"/>
                        </a:rPr>
                        <m:t> </m:t>
                      </m:r>
                      <m:r>
                        <a:rPr lang="en-US" b="0" i="1" smtClean="0">
                          <a:solidFill>
                            <a:srgbClr val="FF0000"/>
                          </a:solidFill>
                          <a:latin typeface="Cambria Math" panose="02040503050406030204" pitchFamily="18" charset="0"/>
                        </a:rPr>
                        <m:t>𝑓</m:t>
                      </m:r>
                      <m:r>
                        <a:rPr lang="en-US" b="0" i="1" smtClean="0">
                          <a:solidFill>
                            <a:srgbClr val="FF0000"/>
                          </a:solidFill>
                          <a:latin typeface="Cambria Math" panose="02040503050406030204" pitchFamily="18" charset="0"/>
                        </a:rPr>
                        <m:t>(</m:t>
                      </m:r>
                      <m:r>
                        <a:rPr lang="en-US" b="0" i="1" smtClean="0">
                          <a:solidFill>
                            <a:srgbClr val="FF0000"/>
                          </a:solidFill>
                          <a:latin typeface="Cambria Math" panose="02040503050406030204" pitchFamily="18" charset="0"/>
                        </a:rPr>
                        <m:t>𝑥</m:t>
                      </m:r>
                      <m:r>
                        <a:rPr lang="en-US" b="0" i="1" smtClean="0">
                          <a:solidFill>
                            <a:srgbClr val="FF0000"/>
                          </a:solidFill>
                          <a:latin typeface="Cambria Math" panose="02040503050406030204" pitchFamily="18" charset="0"/>
                        </a:rPr>
                        <m:t>,</m:t>
                      </m:r>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𝑊</m:t>
                          </m:r>
                        </m:e>
                        <m:sub>
                          <m:r>
                            <a:rPr lang="en-US" b="0" i="1" smtClean="0">
                              <a:solidFill>
                                <a:srgbClr val="FF0000"/>
                              </a:solidFill>
                              <a:latin typeface="Cambria Math" panose="02040503050406030204" pitchFamily="18" charset="0"/>
                            </a:rPr>
                            <m:t>𝑖</m:t>
                          </m:r>
                        </m:sub>
                      </m:sSub>
                      <m:r>
                        <a:rPr lang="en-US" b="0" i="1" smtClean="0">
                          <a:solidFill>
                            <a:srgbClr val="FF0000"/>
                          </a:solidFill>
                          <a:latin typeface="Cambria Math" panose="02040503050406030204" pitchFamily="18" charset="0"/>
                        </a:rPr>
                        <m:t>,</m:t>
                      </m:r>
                      <m:r>
                        <a:rPr lang="en-US" b="0" i="1" smtClean="0">
                          <a:solidFill>
                            <a:srgbClr val="FF0000"/>
                          </a:solidFill>
                          <a:latin typeface="Cambria Math" panose="02040503050406030204" pitchFamily="18" charset="0"/>
                        </a:rPr>
                        <m:t>𝑏</m:t>
                      </m:r>
                      <m:r>
                        <a:rPr lang="en-US" b="0" i="1" smtClean="0">
                          <a:solidFill>
                            <a:srgbClr val="FF0000"/>
                          </a:solidFill>
                          <a:latin typeface="Cambria Math" panose="02040503050406030204" pitchFamily="18" charset="0"/>
                        </a:rPr>
                        <m:t>)</m:t>
                      </m:r>
                    </m:oMath>
                  </a14:m>
                  <a:endParaRPr lang="en-US" dirty="0">
                    <a:solidFill>
                      <a:srgbClr val="FF0000"/>
                    </a:solidFill>
                  </a:endParaRPr>
                </a:p>
              </p:txBody>
            </p:sp>
          </mc:Choice>
          <mc:Fallback>
            <p:sp>
              <p:nvSpPr>
                <p:cNvPr id="47" name="TextBox 46"/>
                <p:cNvSpPr txBox="1">
                  <a:spLocks noRot="1" noChangeAspect="1" noMove="1" noResize="1" noEditPoints="1" noAdjustHandles="1" noChangeArrowheads="1" noChangeShapeType="1" noTextEdit="1"/>
                </p:cNvSpPr>
                <p:nvPr/>
              </p:nvSpPr>
              <p:spPr>
                <a:xfrm>
                  <a:off x="1336707" y="1585300"/>
                  <a:ext cx="3606628" cy="369332"/>
                </a:xfrm>
                <a:prstGeom prst="rect">
                  <a:avLst/>
                </a:prstGeom>
                <a:blipFill>
                  <a:blip r:embed="rId7"/>
                  <a:stretch>
                    <a:fillRect l="-1351" t="-8197" b="-24590"/>
                  </a:stretch>
                </a:blipFill>
              </p:spPr>
              <p:txBody>
                <a:bodyPr/>
                <a:lstStyle/>
                <a:p>
                  <a:r>
                    <a:rPr lang="en-US">
                      <a:noFill/>
                    </a:rPr>
                    <a:t> </a:t>
                  </a:r>
                </a:p>
              </p:txBody>
            </p:sp>
          </mc:Fallback>
        </mc:AlternateContent>
      </p:grpSp>
      <p:cxnSp>
        <p:nvCxnSpPr>
          <p:cNvPr id="48" name="Straight Arrow Connector 47"/>
          <p:cNvCxnSpPr>
            <a:stCxn id="26" idx="2"/>
          </p:cNvCxnSpPr>
          <p:nvPr/>
        </p:nvCxnSpPr>
        <p:spPr>
          <a:xfrm flipH="1">
            <a:off x="2808574" y="3430052"/>
            <a:ext cx="2169" cy="2673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a:stCxn id="30" idx="2"/>
          </p:cNvCxnSpPr>
          <p:nvPr/>
        </p:nvCxnSpPr>
        <p:spPr>
          <a:xfrm flipH="1">
            <a:off x="4480824" y="3430052"/>
            <a:ext cx="2169" cy="2673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75" name="TextBox 74"/>
              <p:cNvSpPr txBox="1"/>
              <p:nvPr/>
            </p:nvSpPr>
            <p:spPr>
              <a:xfrm>
                <a:off x="2502752" y="3735370"/>
                <a:ext cx="611641"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600" i="0" smtClean="0">
                          <a:latin typeface="Cambria Math" panose="02040503050406030204" pitchFamily="18" charset="0"/>
                          <a:ea typeface="Cambria Math" panose="02040503050406030204" pitchFamily="18" charset="0"/>
                        </a:rPr>
                        <m:t>𝛻</m:t>
                      </m:r>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𝑊</m:t>
                          </m:r>
                        </m:e>
                        <m:sub>
                          <m:r>
                            <a:rPr lang="en-US" sz="1600" b="0" i="1" smtClean="0">
                              <a:latin typeface="Cambria Math" panose="02040503050406030204" pitchFamily="18" charset="0"/>
                              <a:ea typeface="Cambria Math" panose="02040503050406030204" pitchFamily="18" charset="0"/>
                            </a:rPr>
                            <m:t>1</m:t>
                          </m:r>
                        </m:sub>
                      </m:sSub>
                    </m:oMath>
                  </m:oMathPara>
                </a14:m>
                <a:endParaRPr lang="en-US" sz="1600" dirty="0"/>
              </a:p>
            </p:txBody>
          </p:sp>
        </mc:Choice>
        <mc:Fallback>
          <p:sp>
            <p:nvSpPr>
              <p:cNvPr id="75" name="TextBox 74"/>
              <p:cNvSpPr txBox="1">
                <a:spLocks noRot="1" noChangeAspect="1" noMove="1" noResize="1" noEditPoints="1" noAdjustHandles="1" noChangeArrowheads="1" noChangeShapeType="1" noTextEdit="1"/>
              </p:cNvSpPr>
              <p:nvPr/>
            </p:nvSpPr>
            <p:spPr>
              <a:xfrm>
                <a:off x="2502752" y="3735370"/>
                <a:ext cx="611641" cy="338554"/>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6" name="TextBox 75"/>
              <p:cNvSpPr txBox="1"/>
              <p:nvPr/>
            </p:nvSpPr>
            <p:spPr>
              <a:xfrm>
                <a:off x="4175002" y="3735370"/>
                <a:ext cx="616387"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600" i="0" smtClean="0">
                          <a:latin typeface="Cambria Math" panose="02040503050406030204" pitchFamily="18" charset="0"/>
                          <a:ea typeface="Cambria Math" panose="02040503050406030204" pitchFamily="18" charset="0"/>
                        </a:rPr>
                        <m:t>𝛻</m:t>
                      </m:r>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𝑊</m:t>
                          </m:r>
                        </m:e>
                        <m:sub>
                          <m:r>
                            <a:rPr lang="en-US" sz="1600" b="0" i="1" smtClean="0">
                              <a:latin typeface="Cambria Math" panose="02040503050406030204" pitchFamily="18" charset="0"/>
                              <a:ea typeface="Cambria Math" panose="02040503050406030204" pitchFamily="18" charset="0"/>
                            </a:rPr>
                            <m:t>2</m:t>
                          </m:r>
                        </m:sub>
                      </m:sSub>
                    </m:oMath>
                  </m:oMathPara>
                </a14:m>
                <a:endParaRPr lang="en-US" sz="1600" dirty="0"/>
              </a:p>
            </p:txBody>
          </p:sp>
        </mc:Choice>
        <mc:Fallback xmlns="">
          <p:sp>
            <p:nvSpPr>
              <p:cNvPr id="76" name="TextBox 75"/>
              <p:cNvSpPr txBox="1">
                <a:spLocks noRot="1" noChangeAspect="1" noMove="1" noResize="1" noEditPoints="1" noAdjustHandles="1" noChangeArrowheads="1" noChangeShapeType="1" noTextEdit="1"/>
              </p:cNvSpPr>
              <p:nvPr/>
            </p:nvSpPr>
            <p:spPr>
              <a:xfrm>
                <a:off x="4175002" y="3735370"/>
                <a:ext cx="616387" cy="338554"/>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0" name="TextBox 79"/>
              <p:cNvSpPr txBox="1"/>
              <p:nvPr/>
            </p:nvSpPr>
            <p:spPr>
              <a:xfrm>
                <a:off x="262227" y="3355761"/>
                <a:ext cx="1989454" cy="381515"/>
              </a:xfrm>
              <a:prstGeom prst="rect">
                <a:avLst/>
              </a:prstGeom>
              <a:noFill/>
              <a:ln>
                <a:solidFill>
                  <a:schemeClr val="tx1"/>
                </a:solid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1</m:t>
                          </m:r>
                        </m:sub>
                      </m:sSub>
                      <m:r>
                        <a:rPr lang="en-US" i="1">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𝛼𝛻</m:t>
                      </m:r>
                      <m:sSub>
                        <m:sSubPr>
                          <m:ctrlPr>
                            <a:rPr lang="en-US" b="0" i="1" smtClean="0">
                              <a:latin typeface="Cambria Math" panose="02040503050406030204" pitchFamily="18" charset="0"/>
                            </a:rPr>
                          </m:ctrlPr>
                        </m:sSubPr>
                        <m:e>
                          <m:r>
                            <a:rPr lang="tr-TR" b="0" i="1" smtClean="0">
                              <a:latin typeface="Cambria Math" panose="02040503050406030204" pitchFamily="18" charset="0"/>
                            </a:rPr>
                            <m:t>𝑅</m:t>
                          </m:r>
                        </m:e>
                        <m:sub>
                          <m:r>
                            <a:rPr lang="en-US" b="0" i="1" smtClean="0">
                              <a:latin typeface="Cambria Math" panose="02040503050406030204" pitchFamily="18" charset="0"/>
                            </a:rPr>
                            <m:t>,1</m:t>
                          </m:r>
                        </m:sub>
                      </m:sSub>
                    </m:oMath>
                  </m:oMathPara>
                </a14:m>
                <a:endParaRPr lang="en-US" dirty="0"/>
              </a:p>
            </p:txBody>
          </p:sp>
        </mc:Choice>
        <mc:Fallback xmlns="">
          <p:sp>
            <p:nvSpPr>
              <p:cNvPr id="80" name="TextBox 79"/>
              <p:cNvSpPr txBox="1">
                <a:spLocks noRot="1" noChangeAspect="1" noMove="1" noResize="1" noEditPoints="1" noAdjustHandles="1" noChangeArrowheads="1" noChangeShapeType="1" noTextEdit="1"/>
              </p:cNvSpPr>
              <p:nvPr/>
            </p:nvSpPr>
            <p:spPr>
              <a:xfrm>
                <a:off x="262227" y="3355761"/>
                <a:ext cx="1989454" cy="381515"/>
              </a:xfrm>
              <a:prstGeom prst="rect">
                <a:avLst/>
              </a:prstGeom>
              <a:blipFill>
                <a:blip r:embed="rId11"/>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1" name="TextBox 80"/>
              <p:cNvSpPr txBox="1"/>
              <p:nvPr/>
            </p:nvSpPr>
            <p:spPr>
              <a:xfrm>
                <a:off x="262226" y="3769172"/>
                <a:ext cx="1991122" cy="381515"/>
              </a:xfrm>
              <a:prstGeom prst="rect">
                <a:avLst/>
              </a:prstGeom>
              <a:noFill/>
              <a:ln>
                <a:solidFill>
                  <a:schemeClr val="tx1"/>
                </a:solid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2</m:t>
                          </m:r>
                        </m:sub>
                      </m:sSub>
                      <m:r>
                        <a:rPr lang="en-US" i="1">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𝛼𝛻</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US" dirty="0"/>
              </a:p>
            </p:txBody>
          </p:sp>
        </mc:Choice>
        <mc:Fallback xmlns="">
          <p:sp>
            <p:nvSpPr>
              <p:cNvPr id="81" name="TextBox 80"/>
              <p:cNvSpPr txBox="1">
                <a:spLocks noRot="1" noChangeAspect="1" noMove="1" noResize="1" noEditPoints="1" noAdjustHandles="1" noChangeArrowheads="1" noChangeShapeType="1" noTextEdit="1"/>
              </p:cNvSpPr>
              <p:nvPr/>
            </p:nvSpPr>
            <p:spPr>
              <a:xfrm>
                <a:off x="262226" y="3769172"/>
                <a:ext cx="1991122" cy="381515"/>
              </a:xfrm>
              <a:prstGeom prst="rect">
                <a:avLst/>
              </a:prstGeom>
              <a:blipFill>
                <a:blip r:embed="rId12"/>
                <a:stretch>
                  <a:fillRect/>
                </a:stretch>
              </a:blipFill>
              <a:ln>
                <a:solidFill>
                  <a:schemeClr val="tx1"/>
                </a:solidFill>
              </a:ln>
            </p:spPr>
            <p:txBody>
              <a:bodyPr/>
              <a:lstStyle/>
              <a:p>
                <a:r>
                  <a:rPr lang="en-US">
                    <a:noFill/>
                  </a:rPr>
                  <a:t> </a:t>
                </a:r>
              </a:p>
            </p:txBody>
          </p:sp>
        </mc:Fallback>
      </mc:AlternateContent>
      <p:grpSp>
        <p:nvGrpSpPr>
          <p:cNvPr id="44" name="Group 43"/>
          <p:cNvGrpSpPr/>
          <p:nvPr/>
        </p:nvGrpSpPr>
        <p:grpSpPr>
          <a:xfrm>
            <a:off x="2444502" y="3735370"/>
            <a:ext cx="6165740" cy="379610"/>
            <a:chOff x="2444502" y="3735370"/>
            <a:chExt cx="6165740" cy="379610"/>
          </a:xfrm>
        </p:grpSpPr>
        <p:cxnSp>
          <p:nvCxnSpPr>
            <p:cNvPr id="77" name="Straight Arrow Connector 76"/>
            <p:cNvCxnSpPr/>
            <p:nvPr/>
          </p:nvCxnSpPr>
          <p:spPr>
            <a:xfrm flipH="1">
              <a:off x="2444502" y="3735370"/>
              <a:ext cx="4730389"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79" name="TextBox 78"/>
                <p:cNvSpPr txBox="1"/>
                <p:nvPr/>
              </p:nvSpPr>
              <p:spPr>
                <a:xfrm>
                  <a:off x="5263620" y="3745648"/>
                  <a:ext cx="3346622" cy="369332"/>
                </a:xfrm>
                <a:prstGeom prst="rect">
                  <a:avLst/>
                </a:prstGeom>
                <a:noFill/>
              </p:spPr>
              <p:txBody>
                <a:bodyPr wrap="none" rtlCol="0">
                  <a:spAutoFit/>
                </a:bodyPr>
                <a:lstStyle/>
                <a:p>
                  <a:r>
                    <a:rPr lang="en-US" dirty="0" smtClean="0">
                      <a:solidFill>
                        <a:srgbClr val="FF0000"/>
                      </a:solidFill>
                    </a:rPr>
                    <a:t>Back propagation </a:t>
                  </a:r>
                  <a14:m>
                    <m:oMath xmlns:m="http://schemas.openxmlformats.org/officeDocument/2006/math">
                      <m:sSup>
                        <m:sSupPr>
                          <m:ctrlPr>
                            <a:rPr lang="en-US" b="0" i="1" smtClean="0">
                              <a:solidFill>
                                <a:srgbClr val="FF0000"/>
                              </a:solidFill>
                              <a:latin typeface="Cambria Math" panose="02040503050406030204" pitchFamily="18" charset="0"/>
                            </a:rPr>
                          </m:ctrlPr>
                        </m:sSupPr>
                        <m:e>
                          <m:r>
                            <a:rPr lang="en-US" b="0" i="1" smtClean="0">
                              <a:solidFill>
                                <a:srgbClr val="FF0000"/>
                              </a:solidFill>
                              <a:latin typeface="Cambria Math" panose="02040503050406030204" pitchFamily="18" charset="0"/>
                            </a:rPr>
                            <m:t>𝑓</m:t>
                          </m:r>
                        </m:e>
                        <m:sup>
                          <m:r>
                            <a:rPr lang="en-US" b="0" i="1" smtClean="0">
                              <a:solidFill>
                                <a:srgbClr val="FF0000"/>
                              </a:solidFill>
                              <a:latin typeface="Cambria Math" panose="02040503050406030204" pitchFamily="18" charset="0"/>
                            </a:rPr>
                            <m:t>′</m:t>
                          </m:r>
                        </m:sup>
                      </m:sSup>
                      <m:r>
                        <a:rPr lang="en-US" b="0" i="1" smtClean="0">
                          <a:solidFill>
                            <a:srgbClr val="FF0000"/>
                          </a:solidFill>
                          <a:latin typeface="Cambria Math" panose="02040503050406030204" pitchFamily="18" charset="0"/>
                        </a:rPr>
                        <m:t>𝑜</m:t>
                      </m:r>
                      <m:r>
                        <a:rPr lang="en-US" b="0" i="1" smtClean="0">
                          <a:solidFill>
                            <a:srgbClr val="FF0000"/>
                          </a:solidFill>
                          <a:latin typeface="Cambria Math" panose="02040503050406030204" pitchFamily="18" charset="0"/>
                        </a:rPr>
                        <m:t> </m:t>
                      </m:r>
                      <m:r>
                        <a:rPr lang="en-US" b="0" i="1" smtClean="0">
                          <a:solidFill>
                            <a:srgbClr val="FF0000"/>
                          </a:solidFill>
                          <a:latin typeface="Cambria Math" panose="02040503050406030204" pitchFamily="18" charset="0"/>
                        </a:rPr>
                        <m:t>𝑔</m:t>
                      </m:r>
                      <m:r>
                        <a:rPr lang="en-US" b="0" i="1" smtClean="0">
                          <a:solidFill>
                            <a:srgbClr val="FF0000"/>
                          </a:solidFill>
                          <a:latin typeface="Cambria Math" panose="02040503050406030204" pitchFamily="18" charset="0"/>
                        </a:rPr>
                        <m:t>′(</m:t>
                      </m:r>
                      <m:r>
                        <a:rPr lang="en-US" b="0" i="1" smtClean="0">
                          <a:solidFill>
                            <a:srgbClr val="FF0000"/>
                          </a:solidFill>
                          <a:latin typeface="Cambria Math" panose="02040503050406030204" pitchFamily="18" charset="0"/>
                        </a:rPr>
                        <m:t>𝑥</m:t>
                      </m:r>
                      <m:r>
                        <a:rPr lang="en-US" b="0" i="1" smtClean="0">
                          <a:solidFill>
                            <a:srgbClr val="FF0000"/>
                          </a:solidFill>
                          <a:latin typeface="Cambria Math" panose="02040503050406030204" pitchFamily="18" charset="0"/>
                        </a:rPr>
                        <m:t>,</m:t>
                      </m:r>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𝑊</m:t>
                          </m:r>
                        </m:e>
                        <m:sub>
                          <m:r>
                            <a:rPr lang="en-US" b="0" i="1" smtClean="0">
                              <a:solidFill>
                                <a:srgbClr val="FF0000"/>
                              </a:solidFill>
                              <a:latin typeface="Cambria Math" panose="02040503050406030204" pitchFamily="18" charset="0"/>
                            </a:rPr>
                            <m:t>𝑖</m:t>
                          </m:r>
                        </m:sub>
                      </m:sSub>
                      <m:r>
                        <a:rPr lang="en-US" b="0" i="1" smtClean="0">
                          <a:solidFill>
                            <a:srgbClr val="FF0000"/>
                          </a:solidFill>
                          <a:latin typeface="Cambria Math" panose="02040503050406030204" pitchFamily="18" charset="0"/>
                        </a:rPr>
                        <m:t>,</m:t>
                      </m:r>
                      <m:r>
                        <a:rPr lang="en-US" b="0" i="1" smtClean="0">
                          <a:solidFill>
                            <a:srgbClr val="FF0000"/>
                          </a:solidFill>
                          <a:latin typeface="Cambria Math" panose="02040503050406030204" pitchFamily="18" charset="0"/>
                        </a:rPr>
                        <m:t>𝑏</m:t>
                      </m:r>
                      <m:r>
                        <a:rPr lang="en-US" b="0" i="1" smtClean="0">
                          <a:solidFill>
                            <a:srgbClr val="FF0000"/>
                          </a:solidFill>
                          <a:latin typeface="Cambria Math" panose="02040503050406030204" pitchFamily="18" charset="0"/>
                        </a:rPr>
                        <m:t>)</m:t>
                      </m:r>
                    </m:oMath>
                  </a14:m>
                  <a:endParaRPr lang="en-US" dirty="0">
                    <a:solidFill>
                      <a:srgbClr val="FF0000"/>
                    </a:solidFill>
                  </a:endParaRPr>
                </a:p>
              </p:txBody>
            </p:sp>
          </mc:Choice>
          <mc:Fallback>
            <p:sp>
              <p:nvSpPr>
                <p:cNvPr id="79" name="TextBox 78"/>
                <p:cNvSpPr txBox="1">
                  <a:spLocks noRot="1" noChangeAspect="1" noMove="1" noResize="1" noEditPoints="1" noAdjustHandles="1" noChangeArrowheads="1" noChangeShapeType="1" noTextEdit="1"/>
                </p:cNvSpPr>
                <p:nvPr/>
              </p:nvSpPr>
              <p:spPr>
                <a:xfrm>
                  <a:off x="5263620" y="3745648"/>
                  <a:ext cx="3346622" cy="369332"/>
                </a:xfrm>
                <a:prstGeom prst="rect">
                  <a:avLst/>
                </a:prstGeom>
                <a:blipFill>
                  <a:blip r:embed="rId13"/>
                  <a:stretch>
                    <a:fillRect l="-1457" t="-8197" b="-24590"/>
                  </a:stretch>
                </a:blipFill>
              </p:spPr>
              <p:txBody>
                <a:bodyPr/>
                <a:lstStyle/>
                <a:p>
                  <a:r>
                    <a:rPr lang="en-US">
                      <a:noFill/>
                    </a:rPr>
                    <a:t> </a:t>
                  </a:r>
                </a:p>
              </p:txBody>
            </p:sp>
          </mc:Fallback>
        </mc:AlternateContent>
      </p:grpSp>
      <p:sp>
        <p:nvSpPr>
          <p:cNvPr id="82" name="TextBox 81"/>
          <p:cNvSpPr txBox="1"/>
          <p:nvPr/>
        </p:nvSpPr>
        <p:spPr>
          <a:xfrm>
            <a:off x="8704164" y="3745648"/>
            <a:ext cx="2649636" cy="646331"/>
          </a:xfrm>
          <a:prstGeom prst="rect">
            <a:avLst/>
          </a:prstGeom>
          <a:noFill/>
        </p:spPr>
        <p:txBody>
          <a:bodyPr wrap="none" rtlCol="0">
            <a:spAutoFit/>
          </a:bodyPr>
          <a:lstStyle/>
          <a:p>
            <a:r>
              <a:rPr lang="en-US" dirty="0" smtClean="0">
                <a:solidFill>
                  <a:srgbClr val="FF0000"/>
                </a:solidFill>
              </a:rPr>
              <a:t>(Requires x2 memory</a:t>
            </a:r>
          </a:p>
          <a:p>
            <a:r>
              <a:rPr lang="en-US" dirty="0">
                <a:solidFill>
                  <a:srgbClr val="FF0000"/>
                </a:solidFill>
              </a:rPr>
              <a:t>	</a:t>
            </a:r>
            <a:r>
              <a:rPr lang="en-US" dirty="0" smtClean="0">
                <a:solidFill>
                  <a:srgbClr val="FF0000"/>
                </a:solidFill>
              </a:rPr>
              <a:t>x2 computation)</a:t>
            </a:r>
            <a:endParaRPr lang="en-US" dirty="0">
              <a:solidFill>
                <a:srgbClr val="FF0000"/>
              </a:solidFill>
            </a:endParaRPr>
          </a:p>
        </p:txBody>
      </p:sp>
      <p:pic>
        <p:nvPicPr>
          <p:cNvPr id="3" name="Picture 2"/>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741585" y="5349990"/>
            <a:ext cx="3718898" cy="735606"/>
          </a:xfrm>
          <a:prstGeom prst="rect">
            <a:avLst/>
          </a:prstGeom>
        </p:spPr>
      </p:pic>
      <p:pic>
        <p:nvPicPr>
          <p:cNvPr id="5" name="Picture 4"/>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5800282" y="5349990"/>
            <a:ext cx="4726954" cy="735606"/>
          </a:xfrm>
          <a:prstGeom prst="rect">
            <a:avLst/>
          </a:prstGeom>
        </p:spPr>
      </p:pic>
      <p:sp>
        <p:nvSpPr>
          <p:cNvPr id="10" name="TextBox 9"/>
          <p:cNvSpPr txBox="1"/>
          <p:nvPr/>
        </p:nvSpPr>
        <p:spPr>
          <a:xfrm>
            <a:off x="2689276" y="4852979"/>
            <a:ext cx="1560684" cy="369332"/>
          </a:xfrm>
          <a:prstGeom prst="rect">
            <a:avLst/>
          </a:prstGeom>
          <a:noFill/>
        </p:spPr>
        <p:txBody>
          <a:bodyPr wrap="none" rtlCol="0">
            <a:spAutoFit/>
          </a:bodyPr>
          <a:lstStyle/>
          <a:p>
            <a:r>
              <a:rPr lang="en-US" dirty="0" smtClean="0"/>
              <a:t>smaller weight</a:t>
            </a:r>
            <a:endParaRPr lang="en-US" dirty="0"/>
          </a:p>
        </p:txBody>
      </p:sp>
      <p:sp>
        <p:nvSpPr>
          <p:cNvPr id="50" name="TextBox 49"/>
          <p:cNvSpPr txBox="1"/>
          <p:nvPr/>
        </p:nvSpPr>
        <p:spPr>
          <a:xfrm>
            <a:off x="7383417" y="4852979"/>
            <a:ext cx="1554656" cy="369332"/>
          </a:xfrm>
          <a:prstGeom prst="rect">
            <a:avLst/>
          </a:prstGeom>
          <a:noFill/>
        </p:spPr>
        <p:txBody>
          <a:bodyPr wrap="none" rtlCol="0">
            <a:spAutoFit/>
          </a:bodyPr>
          <a:lstStyle/>
          <a:p>
            <a:r>
              <a:rPr lang="en-US" dirty="0" smtClean="0"/>
              <a:t>greater weight</a:t>
            </a:r>
            <a:endParaRPr lang="en-US" dirty="0"/>
          </a:p>
        </p:txBody>
      </p:sp>
      <p:sp>
        <p:nvSpPr>
          <p:cNvPr id="11" name="TextBox 10"/>
          <p:cNvSpPr txBox="1"/>
          <p:nvPr/>
        </p:nvSpPr>
        <p:spPr>
          <a:xfrm>
            <a:off x="2212559" y="6102525"/>
            <a:ext cx="1122423" cy="646331"/>
          </a:xfrm>
          <a:prstGeom prst="rect">
            <a:avLst/>
          </a:prstGeom>
          <a:noFill/>
        </p:spPr>
        <p:txBody>
          <a:bodyPr wrap="none" rtlCol="0">
            <a:spAutoFit/>
          </a:bodyPr>
          <a:lstStyle/>
          <a:p>
            <a:pPr algn="ctr"/>
            <a:r>
              <a:rPr lang="en-US" dirty="0" smtClean="0"/>
              <a:t>weight </a:t>
            </a:r>
          </a:p>
          <a:p>
            <a:pPr algn="ctr"/>
            <a:r>
              <a:rPr lang="en-US" dirty="0" smtClean="0"/>
              <a:t>sensitivity</a:t>
            </a:r>
            <a:endParaRPr lang="en-US" dirty="0"/>
          </a:p>
        </p:txBody>
      </p:sp>
      <p:sp>
        <p:nvSpPr>
          <p:cNvPr id="51" name="TextBox 50"/>
          <p:cNvSpPr txBox="1"/>
          <p:nvPr/>
        </p:nvSpPr>
        <p:spPr>
          <a:xfrm>
            <a:off x="6427987" y="6108867"/>
            <a:ext cx="1122423" cy="646331"/>
          </a:xfrm>
          <a:prstGeom prst="rect">
            <a:avLst/>
          </a:prstGeom>
          <a:noFill/>
        </p:spPr>
        <p:txBody>
          <a:bodyPr wrap="none" rtlCol="0">
            <a:spAutoFit/>
          </a:bodyPr>
          <a:lstStyle/>
          <a:p>
            <a:pPr algn="ctr"/>
            <a:r>
              <a:rPr lang="en-US" dirty="0"/>
              <a:t>w</a:t>
            </a:r>
            <a:r>
              <a:rPr lang="en-US" dirty="0" smtClean="0"/>
              <a:t>eight</a:t>
            </a:r>
          </a:p>
          <a:p>
            <a:pPr algn="ctr"/>
            <a:r>
              <a:rPr lang="en-US" dirty="0" smtClean="0"/>
              <a:t>sensitivity</a:t>
            </a:r>
            <a:endParaRPr lang="en-US" dirty="0"/>
          </a:p>
        </p:txBody>
      </p:sp>
      <p:sp>
        <p:nvSpPr>
          <p:cNvPr id="52" name="TextBox 51"/>
          <p:cNvSpPr txBox="1"/>
          <p:nvPr/>
        </p:nvSpPr>
        <p:spPr>
          <a:xfrm>
            <a:off x="3919611" y="6102524"/>
            <a:ext cx="1122423" cy="646331"/>
          </a:xfrm>
          <a:prstGeom prst="rect">
            <a:avLst/>
          </a:prstGeom>
          <a:noFill/>
        </p:spPr>
        <p:txBody>
          <a:bodyPr wrap="none" rtlCol="0">
            <a:spAutoFit/>
          </a:bodyPr>
          <a:lstStyle/>
          <a:p>
            <a:pPr algn="ctr"/>
            <a:r>
              <a:rPr lang="en-US" dirty="0" smtClean="0"/>
              <a:t>logit </a:t>
            </a:r>
          </a:p>
          <a:p>
            <a:pPr algn="ctr"/>
            <a:r>
              <a:rPr lang="en-US" dirty="0" smtClean="0"/>
              <a:t>sensitivity</a:t>
            </a:r>
            <a:endParaRPr lang="en-US" dirty="0"/>
          </a:p>
        </p:txBody>
      </p:sp>
      <p:sp>
        <p:nvSpPr>
          <p:cNvPr id="53" name="TextBox 52"/>
          <p:cNvSpPr txBox="1"/>
          <p:nvPr/>
        </p:nvSpPr>
        <p:spPr>
          <a:xfrm>
            <a:off x="9004463" y="6102524"/>
            <a:ext cx="1122423" cy="646331"/>
          </a:xfrm>
          <a:prstGeom prst="rect">
            <a:avLst/>
          </a:prstGeom>
          <a:noFill/>
        </p:spPr>
        <p:txBody>
          <a:bodyPr wrap="none" rtlCol="0">
            <a:spAutoFit/>
          </a:bodyPr>
          <a:lstStyle/>
          <a:p>
            <a:pPr algn="ctr"/>
            <a:r>
              <a:rPr lang="en-US" dirty="0" smtClean="0"/>
              <a:t>logit </a:t>
            </a:r>
          </a:p>
          <a:p>
            <a:pPr algn="ctr"/>
            <a:r>
              <a:rPr lang="en-US" dirty="0" smtClean="0"/>
              <a:t>sensitivity</a:t>
            </a:r>
            <a:endParaRPr lang="en-US" dirty="0"/>
          </a:p>
        </p:txBody>
      </p:sp>
      <p:pic>
        <p:nvPicPr>
          <p:cNvPr id="16" name="Picture 15"/>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930541" y="355866"/>
            <a:ext cx="6172200" cy="4857750"/>
          </a:xfrm>
          <a:prstGeom prst="rect">
            <a:avLst/>
          </a:prstGeom>
        </p:spPr>
      </p:pic>
      <p:grpSp>
        <p:nvGrpSpPr>
          <p:cNvPr id="38" name="Group 37"/>
          <p:cNvGrpSpPr/>
          <p:nvPr/>
        </p:nvGrpSpPr>
        <p:grpSpPr>
          <a:xfrm>
            <a:off x="7148464" y="1489992"/>
            <a:ext cx="5077865" cy="1700850"/>
            <a:chOff x="7148464" y="1489992"/>
            <a:chExt cx="5077865" cy="1700850"/>
          </a:xfrm>
        </p:grpSpPr>
        <mc:AlternateContent xmlns:mc="http://schemas.openxmlformats.org/markup-compatibility/2006">
          <mc:Choice xmlns:a14="http://schemas.microsoft.com/office/drawing/2010/main" Requires="a14">
            <p:sp>
              <p:nvSpPr>
                <p:cNvPr id="84" name="TextBox 83"/>
                <p:cNvSpPr txBox="1"/>
                <p:nvPr/>
              </p:nvSpPr>
              <p:spPr>
                <a:xfrm>
                  <a:off x="7148464" y="1489992"/>
                  <a:ext cx="5077865" cy="170085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𝑅</m:t>
                        </m:r>
                        <m:d>
                          <m:dPr>
                            <m:ctrlPr>
                              <a:rPr lang="en-US" b="0" i="1" smtClean="0">
                                <a:latin typeface="Cambria Math" panose="02040503050406030204" pitchFamily="18" charset="0"/>
                              </a:rPr>
                            </m:ctrlPr>
                          </m:dPr>
                          <m:e>
                            <m:r>
                              <a:rPr lang="en-US" b="0" i="1" smtClean="0">
                                <a:latin typeface="Cambria Math" panose="02040503050406030204" pitchFamily="18" charset="0"/>
                              </a:rPr>
                              <m:t>𝑊</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𝑚</m:t>
                            </m:r>
                          </m:den>
                        </m:f>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𝑚</m:t>
                            </m:r>
                          </m:sup>
                          <m:e>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𝑦</m:t>
                                    </m:r>
                                  </m:e>
                                </m:acc>
                              </m:e>
                              <m:sub>
                                <m:r>
                                  <a:rPr lang="en-US" b="0" i="1" smtClean="0">
                                    <a:latin typeface="Cambria Math" panose="02040503050406030204" pitchFamily="18" charset="0"/>
                                  </a:rPr>
                                  <m:t>𝑖</m:t>
                                </m:r>
                              </m:sub>
                            </m:sSub>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e>
                                </m:d>
                              </m:e>
                            </m:func>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1−</m:t>
                                </m:r>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𝑦</m:t>
                                        </m:r>
                                      </m:e>
                                    </m:acc>
                                  </m:e>
                                  <m:sub>
                                    <m:r>
                                      <a:rPr lang="en-US" b="0" i="1" smtClean="0">
                                        <a:latin typeface="Cambria Math" panose="02040503050406030204" pitchFamily="18" charset="0"/>
                                      </a:rPr>
                                      <m:t>𝑖</m:t>
                                    </m:r>
                                  </m:sub>
                                </m:sSub>
                              </m:e>
                            </m:d>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d>
                                  <m:dPr>
                                    <m:ctrlPr>
                                      <a:rPr lang="en-US" b="0" i="1" smtClean="0">
                                        <a:latin typeface="Cambria Math" panose="02040503050406030204" pitchFamily="18" charset="0"/>
                                      </a:rPr>
                                    </m:ctrlPr>
                                  </m:dPr>
                                  <m:e>
                                    <m:r>
                                      <a:rPr lang="en-US" b="0" i="1" smtClean="0">
                                        <a:latin typeface="Cambria Math" panose="02040503050406030204" pitchFamily="18" charset="0"/>
                                      </a:rPr>
                                      <m:t>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e>
                                </m:d>
                              </m:e>
                            </m:func>
                          </m:e>
                        </m:nary>
                      </m:oMath>
                    </m:oMathPara>
                  </a14:m>
                  <a:endParaRPr lang="en-US" b="0" dirty="0" smtClean="0"/>
                </a:p>
                <a:p>
                  <a:endParaRPr lang="en-US" b="0" dirty="0" smtClean="0"/>
                </a:p>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𝑖</m:t>
                            </m:r>
                          </m:sub>
                        </m:sSub>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𝑅</m:t>
                            </m:r>
                          </m:num>
                          <m:den>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𝑔</m:t>
                            </m:r>
                          </m:den>
                        </m:f>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𝑔</m:t>
                            </m:r>
                          </m:num>
                          <m:den>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𝑓</m:t>
                            </m:r>
                          </m:den>
                        </m:f>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𝑓</m:t>
                            </m:r>
                          </m:num>
                          <m:den>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𝑊</m:t>
                                </m:r>
                              </m:e>
                              <m:sub>
                                <m:r>
                                  <a:rPr lang="en-US" b="0" i="1" smtClean="0">
                                    <a:latin typeface="Cambria Math" panose="02040503050406030204" pitchFamily="18" charset="0"/>
                                    <a:ea typeface="Cambria Math" panose="02040503050406030204" pitchFamily="18" charset="0"/>
                                  </a:rPr>
                                  <m:t>𝑖</m:t>
                                </m:r>
                              </m:sub>
                            </m:sSub>
                          </m:den>
                        </m:f>
                      </m:oMath>
                    </m:oMathPara>
                  </a14:m>
                  <a:endParaRPr lang="en-US" dirty="0"/>
                </a:p>
              </p:txBody>
            </p:sp>
          </mc:Choice>
          <mc:Fallback>
            <p:sp>
              <p:nvSpPr>
                <p:cNvPr id="84" name="TextBox 83"/>
                <p:cNvSpPr txBox="1">
                  <a:spLocks noRot="1" noChangeAspect="1" noMove="1" noResize="1" noEditPoints="1" noAdjustHandles="1" noChangeArrowheads="1" noChangeShapeType="1" noTextEdit="1"/>
                </p:cNvSpPr>
                <p:nvPr/>
              </p:nvSpPr>
              <p:spPr>
                <a:xfrm>
                  <a:off x="7148464" y="1489992"/>
                  <a:ext cx="5077865" cy="1700850"/>
                </a:xfrm>
                <a:prstGeom prst="rect">
                  <a:avLst/>
                </a:prstGeom>
                <a:blipFill>
                  <a:blip r:embed="rId17"/>
                  <a:stretch>
                    <a:fillRect/>
                  </a:stretch>
                </a:blipFill>
              </p:spPr>
              <p:txBody>
                <a:bodyPr/>
                <a:lstStyle/>
                <a:p>
                  <a:r>
                    <a:rPr lang="en-US">
                      <a:noFill/>
                    </a:rPr>
                    <a:t> </a:t>
                  </a:r>
                </a:p>
              </p:txBody>
            </p:sp>
          </mc:Fallback>
        </mc:AlternateContent>
        <p:sp>
          <p:nvSpPr>
            <p:cNvPr id="37" name="TextBox 36"/>
            <p:cNvSpPr txBox="1"/>
            <p:nvPr/>
          </p:nvSpPr>
          <p:spPr>
            <a:xfrm>
              <a:off x="10793257" y="2685031"/>
              <a:ext cx="1324402" cy="369332"/>
            </a:xfrm>
            <a:prstGeom prst="rect">
              <a:avLst/>
            </a:prstGeom>
            <a:noFill/>
          </p:spPr>
          <p:txBody>
            <a:bodyPr wrap="none" rtlCol="0">
              <a:spAutoFit/>
            </a:bodyPr>
            <a:lstStyle/>
            <a:p>
              <a:r>
                <a:rPr lang="en-US" dirty="0" smtClean="0"/>
                <a:t>(Chain Rule)</a:t>
              </a:r>
              <a:endParaRPr lang="en-US" dirty="0"/>
            </a:p>
          </p:txBody>
        </p:sp>
      </p:grpSp>
    </p:spTree>
    <p:extLst>
      <p:ext uri="{BB962C8B-B14F-4D97-AF65-F5344CB8AC3E}">
        <p14:creationId xmlns:p14="http://schemas.microsoft.com/office/powerpoint/2010/main" val="1208675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animBg="1"/>
      <p:bldP spid="81" grpId="0" animBg="1"/>
      <p:bldP spid="82" grpId="0"/>
      <p:bldP spid="10" grpId="0"/>
      <p:bldP spid="50" grpId="0"/>
      <p:bldP spid="11" grpId="0"/>
      <p:bldP spid="51" grpId="0"/>
      <p:bldP spid="52" grpId="0"/>
      <p:bldP spid="5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Training</a:t>
            </a:r>
            <a:endParaRPr lang="en-US" dirty="0"/>
          </a:p>
        </p:txBody>
      </p:sp>
      <p:sp>
        <p:nvSpPr>
          <p:cNvPr id="3" name="Content Placeholder 2"/>
          <p:cNvSpPr>
            <a:spLocks noGrp="1"/>
          </p:cNvSpPr>
          <p:nvPr>
            <p:ph idx="1"/>
          </p:nvPr>
        </p:nvSpPr>
        <p:spPr>
          <a:xfrm>
            <a:off x="838200" y="1825624"/>
            <a:ext cx="10515600" cy="4692133"/>
          </a:xfrm>
        </p:spPr>
        <p:txBody>
          <a:bodyPr>
            <a:normAutofit fontScale="70000" lnSpcReduction="20000"/>
          </a:bodyPr>
          <a:lstStyle/>
          <a:p>
            <a:pPr marL="514350" indent="-514350">
              <a:buFont typeface="+mj-lt"/>
              <a:buAutoNum type="arabicPeriod"/>
            </a:pPr>
            <a:r>
              <a:rPr lang="en-US" dirty="0" smtClean="0"/>
              <a:t>Find reliable and large dataset</a:t>
            </a:r>
          </a:p>
          <a:p>
            <a:pPr marL="514350" indent="-514350">
              <a:buFont typeface="+mj-lt"/>
              <a:buAutoNum type="arabicPeriod"/>
            </a:pPr>
            <a:r>
              <a:rPr lang="en-US" dirty="0" err="1" smtClean="0"/>
              <a:t>Finetune</a:t>
            </a:r>
            <a:r>
              <a:rPr lang="en-US" dirty="0" smtClean="0"/>
              <a:t> the data (Normalizing, feature extraction, etc.)</a:t>
            </a:r>
          </a:p>
          <a:p>
            <a:pPr marL="514350" indent="-514350">
              <a:buFont typeface="+mj-lt"/>
              <a:buAutoNum type="arabicPeriod"/>
            </a:pPr>
            <a:r>
              <a:rPr lang="en-US" dirty="0" smtClean="0"/>
              <a:t>Create an NN model</a:t>
            </a:r>
          </a:p>
          <a:p>
            <a:pPr marL="514350" indent="-514350">
              <a:buFont typeface="+mj-lt"/>
              <a:buAutoNum type="arabicPeriod"/>
            </a:pPr>
            <a:r>
              <a:rPr lang="en-US" dirty="0" smtClean="0"/>
              <a:t>Select optimizer (GD, SGD, </a:t>
            </a:r>
            <a:r>
              <a:rPr lang="en-US" dirty="0" err="1" smtClean="0"/>
              <a:t>Adagrad</a:t>
            </a:r>
            <a:r>
              <a:rPr lang="en-US" dirty="0" smtClean="0"/>
              <a:t>, Adam, etc.)</a:t>
            </a:r>
          </a:p>
          <a:p>
            <a:pPr marL="514350" indent="-514350">
              <a:buFont typeface="+mj-lt"/>
              <a:buAutoNum type="arabicPeriod"/>
            </a:pPr>
            <a:r>
              <a:rPr lang="en-US" dirty="0" smtClean="0"/>
              <a:t>Set </a:t>
            </a:r>
            <a:r>
              <a:rPr lang="en-US" dirty="0" smtClean="0"/>
              <a:t>hyper parameters </a:t>
            </a:r>
            <a:endParaRPr lang="en-US" dirty="0" smtClean="0"/>
          </a:p>
          <a:p>
            <a:pPr marL="457200" lvl="1" indent="0">
              <a:buNone/>
            </a:pPr>
            <a:r>
              <a:rPr lang="en-US" dirty="0" smtClean="0"/>
              <a:t>(learning </a:t>
            </a:r>
            <a:r>
              <a:rPr lang="en-US" dirty="0"/>
              <a:t>r</a:t>
            </a:r>
            <a:r>
              <a:rPr lang="en-US" dirty="0" smtClean="0"/>
              <a:t>ate, </a:t>
            </a:r>
            <a:r>
              <a:rPr lang="en-US" dirty="0"/>
              <a:t>m</a:t>
            </a:r>
            <a:r>
              <a:rPr lang="en-US" dirty="0" smtClean="0"/>
              <a:t>omentum, weight initialization, dropout rate, </a:t>
            </a:r>
            <a:r>
              <a:rPr lang="en-US" dirty="0" smtClean="0"/>
              <a:t>etc.)</a:t>
            </a:r>
            <a:endParaRPr lang="en-US" dirty="0"/>
          </a:p>
          <a:p>
            <a:pPr marL="514350" indent="-514350">
              <a:buFont typeface="+mj-lt"/>
              <a:buAutoNum type="arabicPeriod"/>
            </a:pPr>
            <a:endParaRPr lang="en-US" dirty="0" smtClean="0"/>
          </a:p>
          <a:p>
            <a:pPr marL="514350" indent="-514350">
              <a:buFont typeface="+mj-lt"/>
              <a:buAutoNum type="arabicPeriod"/>
            </a:pPr>
            <a:r>
              <a:rPr lang="en-US" dirty="0" smtClean="0"/>
              <a:t>For memory concerns, divide data into mini-batches</a:t>
            </a:r>
            <a:endParaRPr lang="en-US" dirty="0"/>
          </a:p>
          <a:p>
            <a:pPr marL="514350" indent="-514350">
              <a:buFont typeface="+mj-lt"/>
              <a:buAutoNum type="arabicPeriod"/>
            </a:pPr>
            <a:endParaRPr lang="en-US" dirty="0"/>
          </a:p>
          <a:p>
            <a:pPr marL="514350" indent="-514350">
              <a:buFont typeface="+mj-lt"/>
              <a:buAutoNum type="arabicPeriod"/>
            </a:pPr>
            <a:r>
              <a:rPr lang="en-US" dirty="0" smtClean="0"/>
              <a:t>Epoch: Single forward-backward propagation over all dataset</a:t>
            </a:r>
          </a:p>
          <a:p>
            <a:pPr marL="457200" lvl="1" indent="0">
              <a:buNone/>
            </a:pPr>
            <a:r>
              <a:rPr lang="en-US" dirty="0" smtClean="0"/>
              <a:t>Several epochs: saving weights for the next epoch</a:t>
            </a:r>
          </a:p>
          <a:p>
            <a:pPr marL="914400" lvl="1" indent="-457200">
              <a:buFont typeface="+mj-lt"/>
              <a:buAutoNum type="arabicPeriod"/>
            </a:pPr>
            <a:endParaRPr lang="en-US" dirty="0"/>
          </a:p>
          <a:p>
            <a:pPr marL="514350" indent="-514350">
              <a:buFont typeface="+mj-lt"/>
              <a:buAutoNum type="arabicPeriod"/>
            </a:pPr>
            <a:r>
              <a:rPr lang="en-US" dirty="0" smtClean="0"/>
              <a:t>Calculate loss in validation set: Measuring training accuracy</a:t>
            </a:r>
          </a:p>
          <a:p>
            <a:pPr marL="514350" indent="-514350">
              <a:buFont typeface="+mj-lt"/>
              <a:buAutoNum type="arabicPeriod"/>
            </a:pPr>
            <a:r>
              <a:rPr lang="en-US" dirty="0" smtClean="0"/>
              <a:t>Evaluate Model: Predict the labels in test set and measure the test accuracy</a:t>
            </a:r>
            <a:endParaRPr lang="en-US" dirty="0"/>
          </a:p>
        </p:txBody>
      </p:sp>
    </p:spTree>
    <p:extLst>
      <p:ext uri="{BB962C8B-B14F-4D97-AF65-F5344CB8AC3E}">
        <p14:creationId xmlns:p14="http://schemas.microsoft.com/office/powerpoint/2010/main" val="141844089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Environment Setup on Windows (part 1)</a:t>
            </a:r>
            <a:endParaRPr lang="en-US" dirty="0"/>
          </a:p>
        </p:txBody>
      </p:sp>
      <p:sp>
        <p:nvSpPr>
          <p:cNvPr id="3" name="Content Placeholder 2"/>
          <p:cNvSpPr>
            <a:spLocks noGrp="1"/>
          </p:cNvSpPr>
          <p:nvPr>
            <p:ph idx="1"/>
          </p:nvPr>
        </p:nvSpPr>
        <p:spPr/>
        <p:txBody>
          <a:bodyPr/>
          <a:lstStyle/>
          <a:p>
            <a:r>
              <a:rPr lang="en-US" dirty="0" smtClean="0"/>
              <a:t>Python 3.5+ (recommended Anaconda if not using ROS)</a:t>
            </a:r>
          </a:p>
          <a:p>
            <a:pPr lvl="1"/>
            <a:r>
              <a:rPr lang="en-US" dirty="0">
                <a:hlinkClick r:id="rId2"/>
              </a:rPr>
              <a:t>https://www.anaconda.com/distribution/</a:t>
            </a:r>
            <a:endParaRPr lang="en-US" dirty="0" smtClean="0"/>
          </a:p>
          <a:p>
            <a:r>
              <a:rPr lang="en-US" dirty="0" err="1" smtClean="0"/>
              <a:t>Tensorflow</a:t>
            </a:r>
            <a:r>
              <a:rPr lang="en-US" dirty="0" smtClean="0"/>
              <a:t> GPU (if you have </a:t>
            </a:r>
            <a:r>
              <a:rPr lang="en-US" dirty="0" err="1" smtClean="0"/>
              <a:t>Nvidia</a:t>
            </a:r>
            <a:r>
              <a:rPr lang="en-US" dirty="0" smtClean="0"/>
              <a:t> GPU)</a:t>
            </a:r>
          </a:p>
          <a:p>
            <a:pPr lvl="1"/>
            <a:r>
              <a:rPr lang="en-US" dirty="0" smtClean="0"/>
              <a:t>CUDA Toolkit (</a:t>
            </a:r>
            <a:r>
              <a:rPr lang="en-US" dirty="0">
                <a:hlinkClick r:id="rId3"/>
              </a:rPr>
              <a:t>https://</a:t>
            </a:r>
            <a:r>
              <a:rPr lang="en-US" dirty="0" smtClean="0">
                <a:hlinkClick r:id="rId3"/>
              </a:rPr>
              <a:t>developer.nvidia.com/cuda-downloads</a:t>
            </a:r>
            <a:r>
              <a:rPr lang="en-US" dirty="0" smtClean="0"/>
              <a:t>)</a:t>
            </a:r>
          </a:p>
          <a:p>
            <a:pPr lvl="1"/>
            <a:r>
              <a:rPr lang="en-US" dirty="0" err="1" smtClean="0"/>
              <a:t>CudNN</a:t>
            </a:r>
            <a:r>
              <a:rPr lang="en-US" dirty="0" smtClean="0"/>
              <a:t>(</a:t>
            </a:r>
            <a:r>
              <a:rPr lang="en-US" dirty="0">
                <a:hlinkClick r:id="rId4"/>
              </a:rPr>
              <a:t>https://</a:t>
            </a:r>
            <a:r>
              <a:rPr lang="en-US" dirty="0" smtClean="0">
                <a:hlinkClick r:id="rId4"/>
              </a:rPr>
              <a:t>developer.nvidia.com/cudnn</a:t>
            </a:r>
            <a:r>
              <a:rPr lang="en-US" dirty="0" smtClean="0"/>
              <a:t> + sign up required)</a:t>
            </a:r>
          </a:p>
          <a:p>
            <a:pPr lvl="2"/>
            <a:r>
              <a:rPr lang="en-US" dirty="0"/>
              <a:t>E</a:t>
            </a:r>
            <a:r>
              <a:rPr lang="en-US" dirty="0" smtClean="0"/>
              <a:t>xtract </a:t>
            </a:r>
            <a:r>
              <a:rPr lang="en-US" dirty="0"/>
              <a:t>the </a:t>
            </a:r>
            <a:r>
              <a:rPr lang="en-US" dirty="0" err="1"/>
              <a:t>cuDNN</a:t>
            </a:r>
            <a:r>
              <a:rPr lang="en-US" dirty="0"/>
              <a:t> files into your Toolkit directory.</a:t>
            </a:r>
          </a:p>
          <a:p>
            <a:pPr lvl="1"/>
            <a:endParaRPr lang="en-US" dirty="0" smtClean="0"/>
          </a:p>
          <a:p>
            <a:pPr lvl="1"/>
            <a:endParaRPr lang="en-US" dirty="0"/>
          </a:p>
        </p:txBody>
      </p:sp>
      <p:pic>
        <p:nvPicPr>
          <p:cNvPr id="3076" name="Picture 4" descr="http://blog.nitishmutha.com/assets/posts/post001/cudnn1.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65327" y="4335835"/>
            <a:ext cx="7097992" cy="2408768"/>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Image result for tensorflow"/>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590446" y="2433638"/>
            <a:ext cx="2371008" cy="19762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838218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p:txBody>
          <a:bodyPr/>
          <a:lstStyle/>
          <a:p>
            <a:r>
              <a:rPr lang="en-US" dirty="0" smtClean="0"/>
              <a:t>Introduction</a:t>
            </a:r>
          </a:p>
          <a:p>
            <a:r>
              <a:rPr lang="en-US" dirty="0" smtClean="0"/>
              <a:t>Some Theory</a:t>
            </a:r>
          </a:p>
          <a:p>
            <a:r>
              <a:rPr lang="en-US" dirty="0" smtClean="0"/>
              <a:t>Environment Setup on Windows</a:t>
            </a:r>
          </a:p>
          <a:p>
            <a:pPr lvl="1"/>
            <a:r>
              <a:rPr lang="en-US" dirty="0" smtClean="0"/>
              <a:t>Anaconda, </a:t>
            </a:r>
            <a:r>
              <a:rPr lang="en-US" dirty="0" err="1" smtClean="0"/>
              <a:t>Tensorflow</a:t>
            </a:r>
            <a:r>
              <a:rPr lang="en-US" dirty="0" smtClean="0"/>
              <a:t>, </a:t>
            </a:r>
            <a:r>
              <a:rPr lang="en-US" dirty="0" err="1" smtClean="0"/>
              <a:t>Keras</a:t>
            </a:r>
            <a:endParaRPr lang="en-US" dirty="0" smtClean="0"/>
          </a:p>
          <a:p>
            <a:r>
              <a:rPr lang="en-US" dirty="0" smtClean="0"/>
              <a:t>Basic examples</a:t>
            </a:r>
            <a:endParaRPr lang="tr-TR" dirty="0" smtClean="0"/>
          </a:p>
          <a:p>
            <a:pPr lvl="1"/>
            <a:r>
              <a:rPr lang="tr-TR" dirty="0" smtClean="0"/>
              <a:t>S</a:t>
            </a:r>
            <a:r>
              <a:rPr lang="en-US" dirty="0" err="1" smtClean="0"/>
              <a:t>implest</a:t>
            </a:r>
            <a:r>
              <a:rPr lang="en-US" dirty="0" smtClean="0"/>
              <a:t> NN case</a:t>
            </a:r>
          </a:p>
          <a:p>
            <a:pPr lvl="1"/>
            <a:r>
              <a:rPr lang="en-US" dirty="0" smtClean="0"/>
              <a:t>MNIST example with </a:t>
            </a:r>
            <a:r>
              <a:rPr lang="en-US" dirty="0" err="1" smtClean="0"/>
              <a:t>Tensorflow</a:t>
            </a:r>
            <a:endParaRPr lang="en-US" dirty="0" smtClean="0"/>
          </a:p>
          <a:p>
            <a:r>
              <a:rPr lang="en-US" dirty="0" smtClean="0"/>
              <a:t>Traffic Sign Detection with </a:t>
            </a:r>
            <a:r>
              <a:rPr lang="en-US" dirty="0" err="1" smtClean="0"/>
              <a:t>Tensorflow</a:t>
            </a:r>
            <a:endParaRPr lang="en-US" dirty="0" smtClean="0"/>
          </a:p>
          <a:p>
            <a:endParaRPr lang="en-US" dirty="0"/>
          </a:p>
        </p:txBody>
      </p:sp>
    </p:spTree>
    <p:extLst>
      <p:ext uri="{BB962C8B-B14F-4D97-AF65-F5344CB8AC3E}">
        <p14:creationId xmlns:p14="http://schemas.microsoft.com/office/powerpoint/2010/main" val="190025746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Environment Setup on </a:t>
            </a:r>
            <a:r>
              <a:rPr lang="en-US" dirty="0" smtClean="0"/>
              <a:t>Windows (part 2)</a:t>
            </a:r>
            <a:endParaRPr lang="en-US" dirty="0"/>
          </a:p>
        </p:txBody>
      </p:sp>
      <p:sp>
        <p:nvSpPr>
          <p:cNvPr id="3" name="Content Placeholder 2"/>
          <p:cNvSpPr>
            <a:spLocks noGrp="1"/>
          </p:cNvSpPr>
          <p:nvPr>
            <p:ph idx="1"/>
          </p:nvPr>
        </p:nvSpPr>
        <p:spPr/>
        <p:txBody>
          <a:bodyPr>
            <a:normAutofit lnSpcReduction="10000"/>
          </a:bodyPr>
          <a:lstStyle/>
          <a:p>
            <a:r>
              <a:rPr lang="en-US" dirty="0" err="1" smtClean="0"/>
              <a:t>Keras</a:t>
            </a:r>
            <a:r>
              <a:rPr lang="en-US" dirty="0" smtClean="0"/>
              <a:t> (User friendly, fast implementation API for </a:t>
            </a:r>
            <a:r>
              <a:rPr lang="en-US" dirty="0" err="1" smtClean="0"/>
              <a:t>Tensorflow</a:t>
            </a:r>
            <a:r>
              <a:rPr lang="en-US" dirty="0" smtClean="0"/>
              <a:t>)</a:t>
            </a:r>
          </a:p>
          <a:p>
            <a:endParaRPr lang="en-US" dirty="0"/>
          </a:p>
          <a:p>
            <a:r>
              <a:rPr lang="en-US" dirty="0" smtClean="0"/>
              <a:t> Create </a:t>
            </a:r>
            <a:r>
              <a:rPr lang="en-US" dirty="0" err="1" smtClean="0"/>
              <a:t>Conda</a:t>
            </a:r>
            <a:r>
              <a:rPr lang="en-US" dirty="0" smtClean="0"/>
              <a:t> Environment (optional but highly recommended)</a:t>
            </a:r>
          </a:p>
          <a:p>
            <a:pPr marL="0" indent="0">
              <a:buNone/>
            </a:pPr>
            <a:r>
              <a:rPr lang="en-US" dirty="0"/>
              <a:t>	</a:t>
            </a:r>
            <a:r>
              <a:rPr lang="en-US" sz="2000" dirty="0" smtClean="0">
                <a:latin typeface="Courier Std" panose="02070409020205020404" pitchFamily="49" charset="0"/>
              </a:rPr>
              <a:t>$ </a:t>
            </a:r>
            <a:r>
              <a:rPr lang="en-US" sz="2000" dirty="0" err="1" smtClean="0">
                <a:latin typeface="Courier Std" panose="02070409020205020404" pitchFamily="49" charset="0"/>
              </a:rPr>
              <a:t>conda</a:t>
            </a:r>
            <a:r>
              <a:rPr lang="en-US" sz="2000" dirty="0" smtClean="0">
                <a:latin typeface="Courier Std" panose="02070409020205020404" pitchFamily="49" charset="0"/>
              </a:rPr>
              <a:t> </a:t>
            </a:r>
            <a:r>
              <a:rPr lang="en-US" sz="2000" dirty="0">
                <a:latin typeface="Courier Std" panose="02070409020205020404" pitchFamily="49" charset="0"/>
              </a:rPr>
              <a:t>create -n </a:t>
            </a:r>
            <a:r>
              <a:rPr lang="en-US" sz="2000" dirty="0" err="1" smtClean="0">
                <a:latin typeface="Courier Std" panose="02070409020205020404" pitchFamily="49" charset="0"/>
              </a:rPr>
              <a:t>tensorflow-gpu</a:t>
            </a:r>
            <a:endParaRPr lang="en-US" sz="2000" dirty="0" smtClean="0">
              <a:latin typeface="Courier Std" panose="02070409020205020404" pitchFamily="49" charset="0"/>
            </a:endParaRPr>
          </a:p>
          <a:p>
            <a:pPr marL="0" indent="0">
              <a:buNone/>
            </a:pPr>
            <a:r>
              <a:rPr lang="en-US" sz="2000" dirty="0">
                <a:latin typeface="Courier Std" panose="02070409020205020404" pitchFamily="49" charset="0"/>
              </a:rPr>
              <a:t>	</a:t>
            </a:r>
            <a:r>
              <a:rPr lang="en-US" sz="2000" dirty="0" smtClean="0">
                <a:latin typeface="Courier Std" panose="02070409020205020404" pitchFamily="49" charset="0"/>
              </a:rPr>
              <a:t>$ </a:t>
            </a:r>
            <a:r>
              <a:rPr lang="en-US" sz="2000" dirty="0">
                <a:latin typeface="Courier Std" panose="02070409020205020404" pitchFamily="49" charset="0"/>
              </a:rPr>
              <a:t>activate </a:t>
            </a:r>
            <a:r>
              <a:rPr lang="en-US" sz="2000" dirty="0" err="1" smtClean="0">
                <a:latin typeface="Courier Std" panose="02070409020205020404" pitchFamily="49" charset="0"/>
              </a:rPr>
              <a:t>tensorflow-gpu</a:t>
            </a:r>
            <a:endParaRPr lang="en-US" sz="2000" dirty="0" smtClean="0">
              <a:latin typeface="Courier Std" panose="02070409020205020404" pitchFamily="49" charset="0"/>
            </a:endParaRPr>
          </a:p>
          <a:p>
            <a:pPr marL="0" indent="0">
              <a:buNone/>
            </a:pPr>
            <a:r>
              <a:rPr lang="en-US" sz="2000" dirty="0">
                <a:latin typeface="Courier Std" panose="02070409020205020404" pitchFamily="49" charset="0"/>
              </a:rPr>
              <a:t>	</a:t>
            </a:r>
            <a:r>
              <a:rPr lang="en-US" sz="2000" dirty="0" smtClean="0">
                <a:latin typeface="Courier Std" panose="02070409020205020404" pitchFamily="49" charset="0"/>
              </a:rPr>
              <a:t>$ </a:t>
            </a:r>
            <a:r>
              <a:rPr lang="en-US" sz="2000" dirty="0">
                <a:latin typeface="Courier Std" panose="02070409020205020404" pitchFamily="49" charset="0"/>
              </a:rPr>
              <a:t>pip install </a:t>
            </a:r>
            <a:r>
              <a:rPr lang="en-US" sz="2000" dirty="0" err="1">
                <a:latin typeface="Courier Std" panose="02070409020205020404" pitchFamily="49" charset="0"/>
              </a:rPr>
              <a:t>tensorflow-gpu</a:t>
            </a:r>
            <a:r>
              <a:rPr lang="en-US" dirty="0" smtClean="0"/>
              <a:t>  </a:t>
            </a:r>
            <a:r>
              <a:rPr lang="en-US" sz="2000" dirty="0" smtClean="0"/>
              <a:t>(automatically installs all required packages)</a:t>
            </a:r>
          </a:p>
          <a:p>
            <a:pPr marL="0" indent="0">
              <a:buNone/>
            </a:pPr>
            <a:r>
              <a:rPr lang="en-US" sz="2000" dirty="0">
                <a:latin typeface="Courier Std" panose="02070409020205020404" pitchFamily="49" charset="0"/>
              </a:rPr>
              <a:t>	</a:t>
            </a:r>
            <a:r>
              <a:rPr lang="en-US" sz="2000" dirty="0" smtClean="0">
                <a:latin typeface="Courier Std" panose="02070409020205020404" pitchFamily="49" charset="0"/>
              </a:rPr>
              <a:t>$ pip install </a:t>
            </a:r>
            <a:r>
              <a:rPr lang="en-US" sz="2000" dirty="0" err="1" smtClean="0">
                <a:latin typeface="Courier Std" panose="02070409020205020404" pitchFamily="49" charset="0"/>
              </a:rPr>
              <a:t>keras</a:t>
            </a:r>
            <a:endParaRPr lang="en-US" dirty="0" smtClean="0">
              <a:latin typeface="Courier Std" panose="02070409020205020404" pitchFamily="49" charset="0"/>
            </a:endParaRPr>
          </a:p>
          <a:p>
            <a:r>
              <a:rPr lang="en-US" dirty="0" smtClean="0"/>
              <a:t>Other libraries to mention</a:t>
            </a:r>
          </a:p>
          <a:p>
            <a:pPr lvl="1"/>
            <a:r>
              <a:rPr lang="en-US" dirty="0" err="1" smtClean="0"/>
              <a:t>Matplotlib</a:t>
            </a:r>
            <a:r>
              <a:rPr lang="en-US" dirty="0"/>
              <a:t> </a:t>
            </a:r>
            <a:r>
              <a:rPr lang="en-US" dirty="0" smtClean="0"/>
              <a:t>(data visualization), </a:t>
            </a:r>
            <a:r>
              <a:rPr lang="en-US" dirty="0" err="1" smtClean="0"/>
              <a:t>numpy</a:t>
            </a:r>
            <a:r>
              <a:rPr lang="en-US" dirty="0" smtClean="0"/>
              <a:t> (linear algebra), pandas (data analysis), </a:t>
            </a:r>
            <a:r>
              <a:rPr lang="en-US" dirty="0" err="1" smtClean="0"/>
              <a:t>scikit</a:t>
            </a:r>
            <a:r>
              <a:rPr lang="en-US" dirty="0" smtClean="0"/>
              <a:t>-learn (machine learning)</a:t>
            </a:r>
            <a:endParaRPr lang="en-US" dirty="0"/>
          </a:p>
        </p:txBody>
      </p:sp>
    </p:spTree>
    <p:extLst>
      <p:ext uri="{BB962C8B-B14F-4D97-AF65-F5344CB8AC3E}">
        <p14:creationId xmlns:p14="http://schemas.microsoft.com/office/powerpoint/2010/main" val="233446242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Basic Examples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smtClean="0"/>
                  <a:t>The most basic one layer NN </a:t>
                </a:r>
                <a14:m>
                  <m:oMath xmlns:m="http://schemas.openxmlformats.org/officeDocument/2006/math">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&amp;&amp;(</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3</m:t>
                        </m:r>
                      </m:sub>
                    </m:sSub>
                    <m:r>
                      <a:rPr lang="en-US" b="0" i="1" smtClean="0">
                        <a:latin typeface="Cambria Math" panose="02040503050406030204" pitchFamily="18" charset="0"/>
                      </a:rPr>
                      <m:t>)</m:t>
                    </m:r>
                  </m:oMath>
                </a14:m>
                <a:endParaRPr lang="en-US" dirty="0" smtClean="0"/>
              </a:p>
              <a:p>
                <a:pPr lvl="1"/>
                <a:r>
                  <a:rPr lang="en-US" dirty="0" smtClean="0"/>
                  <a:t>Inputs:	</a:t>
                </a:r>
                <a14:m>
                  <m:oMath xmlns:m="http://schemas.openxmlformats.org/officeDocument/2006/math">
                    <m:m>
                      <m:mPr>
                        <m:mcs>
                          <m:mc>
                            <m:mcPr>
                              <m:count m:val="3"/>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m:t>
                          </m:r>
                          <m:r>
                            <a:rPr lang="en-US" b="0" i="1" smtClean="0">
                              <a:latin typeface="Cambria Math" panose="02040503050406030204" pitchFamily="18" charset="0"/>
                            </a:rPr>
                            <m:t>0</m:t>
                          </m:r>
                        </m:e>
                        <m:e>
                          <m:r>
                            <a:rPr lang="en-US" b="0" i="1" smtClean="0">
                              <a:latin typeface="Cambria Math" panose="02040503050406030204" pitchFamily="18" charset="0"/>
                            </a:rPr>
                            <m:t>0</m:t>
                          </m:r>
                        </m:e>
                        <m:e>
                          <m:r>
                            <a:rPr lang="en-US" b="0" i="1" smtClean="0">
                              <a:latin typeface="Cambria Math" panose="02040503050406030204" pitchFamily="18" charset="0"/>
                            </a:rPr>
                            <m:t>1]</m:t>
                          </m:r>
                        </m:e>
                      </m:mr>
                      <m:mr>
                        <m:e>
                          <m:r>
                            <a:rPr lang="en-US" b="0" i="1" smtClean="0">
                              <a:latin typeface="Cambria Math" panose="02040503050406030204" pitchFamily="18" charset="0"/>
                            </a:rPr>
                            <m:t>[1</m:t>
                          </m:r>
                        </m:e>
                        <m:e>
                          <m:r>
                            <a:rPr lang="en-US" b="0" i="1" smtClean="0">
                              <a:latin typeface="Cambria Math" panose="02040503050406030204" pitchFamily="18" charset="0"/>
                            </a:rPr>
                            <m:t>1</m:t>
                          </m:r>
                        </m:e>
                        <m:e>
                          <m:r>
                            <a:rPr lang="en-US" b="0" i="1" smtClean="0">
                              <a:latin typeface="Cambria Math" panose="02040503050406030204" pitchFamily="18" charset="0"/>
                            </a:rPr>
                            <m:t>1]</m:t>
                          </m:r>
                        </m:e>
                      </m:mr>
                      <m:mr>
                        <m:e>
                          <m:r>
                            <a:rPr lang="en-US" b="0" i="1" smtClean="0">
                              <a:latin typeface="Cambria Math" panose="02040503050406030204" pitchFamily="18" charset="0"/>
                            </a:rPr>
                            <m:t>[1</m:t>
                          </m:r>
                        </m:e>
                        <m:e>
                          <m:r>
                            <a:rPr lang="en-US" b="0" i="1" smtClean="0">
                              <a:latin typeface="Cambria Math" panose="02040503050406030204" pitchFamily="18" charset="0"/>
                            </a:rPr>
                            <m:t>0</m:t>
                          </m:r>
                        </m:e>
                        <m:e>
                          <m:r>
                            <a:rPr lang="en-US" b="0" i="1" smtClean="0">
                              <a:latin typeface="Cambria Math" panose="02040503050406030204" pitchFamily="18" charset="0"/>
                            </a:rPr>
                            <m:t>1]</m:t>
                          </m:r>
                        </m:e>
                      </m:mr>
                      <m:mr>
                        <m:e>
                          <m:r>
                            <a:rPr lang="en-US" b="0" i="1" smtClean="0">
                              <a:latin typeface="Cambria Math" panose="02040503050406030204" pitchFamily="18" charset="0"/>
                            </a:rPr>
                            <m:t>[0</m:t>
                          </m:r>
                        </m:e>
                        <m:e>
                          <m:r>
                            <a:rPr lang="en-US" b="0" i="1" smtClean="0">
                              <a:latin typeface="Cambria Math" panose="02040503050406030204" pitchFamily="18" charset="0"/>
                            </a:rPr>
                            <m:t>1</m:t>
                          </m:r>
                        </m:e>
                        <m:e>
                          <m:r>
                            <a:rPr lang="en-US" b="0" i="1" smtClean="0">
                              <a:latin typeface="Cambria Math" panose="02040503050406030204" pitchFamily="18" charset="0"/>
                            </a:rPr>
                            <m:t>1]</m:t>
                          </m:r>
                        </m:e>
                      </m:mr>
                    </m:m>
                  </m:oMath>
                </a14:m>
                <a:r>
                  <a:rPr lang="en-US" dirty="0" smtClean="0"/>
                  <a:t>	Labels: </a:t>
                </a:r>
                <a14:m>
                  <m:oMath xmlns:m="http://schemas.openxmlformats.org/officeDocument/2006/math">
                    <m:d>
                      <m:dPr>
                        <m:begChr m:val="["/>
                        <m:endChr m:val="]"/>
                        <m:ctrlPr>
                          <a:rPr lang="en-US" b="0" i="1" smtClean="0">
                            <a:latin typeface="Cambria Math" panose="02040503050406030204" pitchFamily="18" charset="0"/>
                          </a:rPr>
                        </m:ctrlPr>
                      </m:dPr>
                      <m:e>
                        <m:m>
                          <m:mPr>
                            <m:mcs>
                              <m:mc>
                                <m:mcPr>
                                  <m:count m:val="1"/>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0</m:t>
                              </m:r>
                            </m:e>
                          </m:mr>
                          <m:mr>
                            <m:e>
                              <m:r>
                                <a:rPr lang="en-US" b="0" i="1" smtClean="0">
                                  <a:latin typeface="Cambria Math" panose="02040503050406030204" pitchFamily="18" charset="0"/>
                                </a:rPr>
                                <m:t>1</m:t>
                              </m:r>
                            </m:e>
                          </m:mr>
                          <m:mr>
                            <m:e>
                              <m:r>
                                <a:rPr lang="en-US" b="0" i="1" smtClean="0">
                                  <a:latin typeface="Cambria Math" panose="02040503050406030204" pitchFamily="18" charset="0"/>
                                </a:rPr>
                                <m:t>1</m:t>
                              </m:r>
                            </m:e>
                          </m:mr>
                          <m:mr>
                            <m:e>
                              <m:r>
                                <a:rPr lang="en-US" b="0" i="1" smtClean="0">
                                  <a:latin typeface="Cambria Math" panose="02040503050406030204" pitchFamily="18" charset="0"/>
                                </a:rPr>
                                <m:t>0</m:t>
                              </m:r>
                            </m:e>
                          </m:mr>
                        </m:m>
                      </m:e>
                    </m:d>
                  </m:oMath>
                </a14:m>
                <a:r>
                  <a:rPr lang="en-US" dirty="0" smtClean="0"/>
                  <a:t>  	Find </a:t>
                </a:r>
                <a14:m>
                  <m:oMath xmlns:m="http://schemas.openxmlformats.org/officeDocument/2006/math">
                    <m:r>
                      <a:rPr lang="en-US" b="0" i="1" smtClean="0">
                        <a:latin typeface="Cambria Math" panose="02040503050406030204" pitchFamily="18" charset="0"/>
                      </a:rPr>
                      <m:t>𝑦</m:t>
                    </m:r>
                  </m:oMath>
                </a14:m>
                <a:r>
                  <a:rPr lang="en-US" dirty="0" smtClean="0"/>
                  <a:t> if </a:t>
                </a:r>
                <a14:m>
                  <m:oMath xmlns:m="http://schemas.openxmlformats.org/officeDocument/2006/math">
                    <m:r>
                      <m:rPr>
                        <m:sty m:val="p"/>
                      </m:rPr>
                      <a:rPr lang="en-US" b="0" i="0" smtClean="0">
                        <a:latin typeface="Cambria Math" panose="02040503050406030204" pitchFamily="18" charset="0"/>
                      </a:rPr>
                      <m:t>x</m:t>
                    </m:r>
                    <m:r>
                      <a:rPr lang="en-US" b="0" i="1" smtClean="0">
                        <a:latin typeface="Cambria Math" panose="02040503050406030204" pitchFamily="18" charset="0"/>
                      </a:rPr>
                      <m:t>=[</m:t>
                    </m:r>
                    <m:m>
                      <m:mPr>
                        <m:mcs>
                          <m:mc>
                            <m:mcPr>
                              <m:count m:val="3"/>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1</m:t>
                          </m:r>
                        </m:e>
                        <m:e>
                          <m:r>
                            <a:rPr lang="en-US" b="0" i="1" smtClean="0">
                              <a:latin typeface="Cambria Math" panose="02040503050406030204" pitchFamily="18" charset="0"/>
                            </a:rPr>
                            <m:t>1</m:t>
                          </m:r>
                        </m:e>
                        <m:e>
                          <m:r>
                            <a:rPr lang="en-US" b="0" i="1" smtClean="0">
                              <a:latin typeface="Cambria Math" panose="02040503050406030204" pitchFamily="18" charset="0"/>
                            </a:rPr>
                            <m:t>0</m:t>
                          </m:r>
                        </m:e>
                      </m:mr>
                    </m:m>
                    <m:r>
                      <a:rPr lang="en-US" b="0" i="1" smtClean="0">
                        <a:latin typeface="Cambria Math" panose="02040503050406030204" pitchFamily="18" charset="0"/>
                      </a:rPr>
                      <m:t>]</m:t>
                    </m:r>
                  </m:oMath>
                </a14:m>
                <a:r>
                  <a:rPr lang="en-US" dirty="0" smtClean="0"/>
                  <a:t> . </a:t>
                </a:r>
              </a:p>
              <a:p>
                <a:pPr marL="0" indent="0">
                  <a:buNone/>
                </a:pPr>
                <a:endParaRPr lang="en-US" dirty="0"/>
              </a:p>
              <a:p>
                <a:r>
                  <a:rPr lang="en-US" dirty="0" smtClean="0"/>
                  <a:t>Training MNIST dataset in one layer NN</a:t>
                </a:r>
              </a:p>
              <a:p>
                <a:pPr lvl="1"/>
                <a:r>
                  <a:rPr lang="en-US" dirty="0" smtClean="0"/>
                  <a:t>Predicting hand written digits</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043" t="-2241"/>
                </a:stretch>
              </a:blipFill>
            </p:spPr>
            <p:txBody>
              <a:bodyPr/>
              <a:lstStyle/>
              <a:p>
                <a:r>
                  <a:rPr lang="en-US">
                    <a:noFill/>
                  </a:rPr>
                  <a:t> </a:t>
                </a:r>
              </a:p>
            </p:txBody>
          </p:sp>
        </mc:Fallback>
      </mc:AlternateContent>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50406" y="5155817"/>
            <a:ext cx="1504384" cy="1471320"/>
          </a:xfrm>
          <a:prstGeom prst="rect">
            <a:avLst/>
          </a:prstGeom>
        </p:spPr>
      </p:pic>
      <p:sp>
        <p:nvSpPr>
          <p:cNvPr id="7" name="Right Arrow 6"/>
          <p:cNvSpPr/>
          <p:nvPr/>
        </p:nvSpPr>
        <p:spPr>
          <a:xfrm>
            <a:off x="3693814" y="5613149"/>
            <a:ext cx="832919" cy="45267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4988459" y="5377820"/>
            <a:ext cx="535724" cy="923330"/>
          </a:xfrm>
          <a:prstGeom prst="rect">
            <a:avLst/>
          </a:prstGeom>
          <a:noFill/>
        </p:spPr>
        <p:txBody>
          <a:bodyPr wrap="none" rtlCol="0">
            <a:spAutoFit/>
          </a:bodyPr>
          <a:lstStyle/>
          <a:p>
            <a:r>
              <a:rPr lang="en-US" sz="5400" dirty="0"/>
              <a:t>4</a:t>
            </a:r>
          </a:p>
        </p:txBody>
      </p:sp>
    </p:spTree>
    <p:extLst>
      <p:ext uri="{BB962C8B-B14F-4D97-AF65-F5344CB8AC3E}">
        <p14:creationId xmlns:p14="http://schemas.microsoft.com/office/powerpoint/2010/main" val="44102392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Elaborate Example</a:t>
            </a:r>
            <a:endParaRPr lang="en-US" dirty="0"/>
          </a:p>
        </p:txBody>
      </p:sp>
      <p:sp>
        <p:nvSpPr>
          <p:cNvPr id="3" name="Content Placeholder 2"/>
          <p:cNvSpPr>
            <a:spLocks noGrp="1"/>
          </p:cNvSpPr>
          <p:nvPr>
            <p:ph idx="1"/>
          </p:nvPr>
        </p:nvSpPr>
        <p:spPr/>
        <p:txBody>
          <a:bodyPr/>
          <a:lstStyle/>
          <a:p>
            <a:r>
              <a:rPr lang="en-US" dirty="0" smtClean="0"/>
              <a:t>Traffic Sign Detection with Convolutional Neural Networks</a:t>
            </a:r>
          </a:p>
          <a:p>
            <a:endParaRPr lang="en-US" dirty="0"/>
          </a:p>
        </p:txBody>
      </p:sp>
      <p:pic>
        <p:nvPicPr>
          <p:cNvPr id="2050" name="Picture 2" descr="Image result for lene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2245233"/>
            <a:ext cx="10109702" cy="27973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stop sig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15627" y="5118339"/>
            <a:ext cx="1502875" cy="1625839"/>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6" name="Right Arrow 5"/>
          <p:cNvSpPr/>
          <p:nvPr/>
        </p:nvSpPr>
        <p:spPr>
          <a:xfrm>
            <a:off x="5060132" y="5613149"/>
            <a:ext cx="832919" cy="45267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6437013" y="5516319"/>
            <a:ext cx="3414524" cy="646331"/>
          </a:xfrm>
          <a:prstGeom prst="rect">
            <a:avLst/>
          </a:prstGeom>
          <a:noFill/>
        </p:spPr>
        <p:txBody>
          <a:bodyPr wrap="none" rtlCol="0">
            <a:spAutoFit/>
          </a:bodyPr>
          <a:lstStyle/>
          <a:p>
            <a:r>
              <a:rPr lang="en-US" sz="3600" dirty="0" smtClean="0"/>
              <a:t>It is a STOP SIGN!</a:t>
            </a:r>
            <a:endParaRPr lang="en-US" sz="3600" dirty="0"/>
          </a:p>
        </p:txBody>
      </p:sp>
      <p:sp>
        <p:nvSpPr>
          <p:cNvPr id="5" name="TextBox 4"/>
          <p:cNvSpPr txBox="1"/>
          <p:nvPr/>
        </p:nvSpPr>
        <p:spPr>
          <a:xfrm>
            <a:off x="1559721" y="5604157"/>
            <a:ext cx="1028551" cy="461665"/>
          </a:xfrm>
          <a:prstGeom prst="rect">
            <a:avLst/>
          </a:prstGeom>
          <a:noFill/>
        </p:spPr>
        <p:txBody>
          <a:bodyPr wrap="none" rtlCol="0">
            <a:spAutoFit/>
          </a:bodyPr>
          <a:lstStyle/>
          <a:p>
            <a:r>
              <a:rPr lang="en-US" sz="2400" dirty="0" smtClean="0"/>
              <a:t>INPUT:</a:t>
            </a:r>
            <a:endParaRPr lang="en-US" sz="2400" dirty="0"/>
          </a:p>
        </p:txBody>
      </p:sp>
    </p:spTree>
    <p:extLst>
      <p:ext uri="{BB962C8B-B14F-4D97-AF65-F5344CB8AC3E}">
        <p14:creationId xmlns:p14="http://schemas.microsoft.com/office/powerpoint/2010/main" val="52011984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AI and what is NOT</a:t>
            </a:r>
            <a:endParaRPr lang="en-US" dirty="0"/>
          </a:p>
        </p:txBody>
      </p:sp>
      <p:sp>
        <p:nvSpPr>
          <p:cNvPr id="3" name="Content Placeholder 2"/>
          <p:cNvSpPr>
            <a:spLocks noGrp="1"/>
          </p:cNvSpPr>
          <p:nvPr>
            <p:ph idx="1"/>
          </p:nvPr>
        </p:nvSpPr>
        <p:spPr>
          <a:xfrm>
            <a:off x="838200" y="2640437"/>
            <a:ext cx="4313222" cy="4351338"/>
          </a:xfrm>
        </p:spPr>
        <p:txBody>
          <a:bodyPr/>
          <a:lstStyle/>
          <a:p>
            <a:r>
              <a:rPr lang="en-US" dirty="0" smtClean="0"/>
              <a:t>Types of intelligence</a:t>
            </a:r>
          </a:p>
        </p:txBody>
      </p:sp>
      <p:sp>
        <p:nvSpPr>
          <p:cNvPr id="4" name="Content Placeholder 2"/>
          <p:cNvSpPr txBox="1">
            <a:spLocks/>
          </p:cNvSpPr>
          <p:nvPr/>
        </p:nvSpPr>
        <p:spPr>
          <a:xfrm>
            <a:off x="6096000" y="1825625"/>
            <a:ext cx="4304168"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graphicFrame>
        <p:nvGraphicFramePr>
          <p:cNvPr id="6" name="Diagram 5"/>
          <p:cNvGraphicFramePr/>
          <p:nvPr>
            <p:extLst>
              <p:ext uri="{D42A27DB-BD31-4B8C-83A1-F6EECF244321}">
                <p14:modId xmlns:p14="http://schemas.microsoft.com/office/powerpoint/2010/main" val="482382369"/>
              </p:ext>
            </p:extLst>
          </p:nvPr>
        </p:nvGraphicFramePr>
        <p:xfrm>
          <a:off x="752570" y="3218673"/>
          <a:ext cx="4792300" cy="319486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Content Placeholder 2"/>
          <p:cNvSpPr txBox="1">
            <a:spLocks/>
          </p:cNvSpPr>
          <p:nvPr/>
        </p:nvSpPr>
        <p:spPr>
          <a:xfrm>
            <a:off x="6086946" y="2640437"/>
            <a:ext cx="5365688" cy="385089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NOT MAGIC! </a:t>
            </a:r>
            <a:r>
              <a:rPr lang="en-US" sz="2000" dirty="0" smtClean="0"/>
              <a:t>A data-driven probabilistic </a:t>
            </a:r>
            <a:r>
              <a:rPr lang="en-US" sz="2000" dirty="0" smtClean="0"/>
              <a:t>optimization approach</a:t>
            </a:r>
            <a:endParaRPr lang="en-US" sz="2000" dirty="0" smtClean="0"/>
          </a:p>
          <a:p>
            <a:endParaRPr lang="en-US" sz="2000" dirty="0" smtClean="0"/>
          </a:p>
          <a:p>
            <a:r>
              <a:rPr lang="en-US" sz="2000" dirty="0" smtClean="0"/>
              <a:t>It is a REALITY more than a HYPE (esp. when combined model-based approach)</a:t>
            </a:r>
          </a:p>
          <a:p>
            <a:endParaRPr lang="en-US" dirty="0"/>
          </a:p>
          <a:p>
            <a:r>
              <a:rPr lang="en-US" sz="2000" dirty="0" smtClean="0"/>
              <a:t>Many consequences ahead (pros-cons)</a:t>
            </a:r>
          </a:p>
          <a:p>
            <a:endParaRPr lang="en-US" sz="2000" dirty="0"/>
          </a:p>
          <a:p>
            <a:pPr marL="0" indent="0" algn="ctr">
              <a:buNone/>
            </a:pPr>
            <a:r>
              <a:rPr lang="en-US" dirty="0" smtClean="0"/>
              <a:t>Better to be ready for change!</a:t>
            </a:r>
          </a:p>
        </p:txBody>
      </p:sp>
      <p:sp>
        <p:nvSpPr>
          <p:cNvPr id="7" name="Content Placeholder 2"/>
          <p:cNvSpPr txBox="1">
            <a:spLocks/>
          </p:cNvSpPr>
          <p:nvPr/>
        </p:nvSpPr>
        <p:spPr>
          <a:xfrm>
            <a:off x="838200" y="1806666"/>
            <a:ext cx="9700034" cy="57823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smtClean="0"/>
              <a:t>“AI is about </a:t>
            </a:r>
            <a:r>
              <a:rPr lang="en-US" i="1" dirty="0" smtClean="0"/>
              <a:t>building intelligent machines” </a:t>
            </a:r>
            <a:r>
              <a:rPr lang="en-US" dirty="0" err="1" smtClean="0"/>
              <a:t>Norvig</a:t>
            </a:r>
            <a:endParaRPr lang="en-US" i="1" dirty="0" smtClean="0"/>
          </a:p>
        </p:txBody>
      </p:sp>
    </p:spTree>
    <p:extLst>
      <p:ext uri="{BB962C8B-B14F-4D97-AF65-F5344CB8AC3E}">
        <p14:creationId xmlns:p14="http://schemas.microsoft.com/office/powerpoint/2010/main" val="475824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mph" presetSubtype="2" fill="hold" grpId="0" nodeType="clickEffect">
                                  <p:stCondLst>
                                    <p:cond delay="0"/>
                                  </p:stCondLst>
                                  <p:childTnLst>
                                    <p:animClr clrSpc="rgb" dir="cw">
                                      <p:cBhvr>
                                        <p:cTn id="14" dur="500" fill="hold"/>
                                        <p:tgtEl>
                                          <p:spTgt spid="6">
                                            <p:graphicEl>
                                              <a:dgm id="{6FEED371-94F6-4548-B6C2-5A686153BAC8}"/>
                                            </p:graphicEl>
                                          </p:spTgt>
                                        </p:tgtEl>
                                        <p:attrNameLst>
                                          <p:attrName>fillcolor</p:attrName>
                                        </p:attrNameLst>
                                      </p:cBhvr>
                                      <p:to>
                                        <a:srgbClr val="92D050"/>
                                      </p:to>
                                    </p:animClr>
                                    <p:set>
                                      <p:cBhvr>
                                        <p:cTn id="15" dur="500" fill="hold"/>
                                        <p:tgtEl>
                                          <p:spTgt spid="6">
                                            <p:graphicEl>
                                              <a:dgm id="{6FEED371-94F6-4548-B6C2-5A686153BAC8}"/>
                                            </p:graphicEl>
                                          </p:spTgt>
                                        </p:tgtEl>
                                        <p:attrNameLst>
                                          <p:attrName>fill.type</p:attrName>
                                        </p:attrNameLst>
                                      </p:cBhvr>
                                      <p:to>
                                        <p:strVal val="solid"/>
                                      </p:to>
                                    </p:set>
                                    <p:set>
                                      <p:cBhvr>
                                        <p:cTn id="16" dur="500" fill="hold"/>
                                        <p:tgtEl>
                                          <p:spTgt spid="6">
                                            <p:graphicEl>
                                              <a:dgm id="{6FEED371-94F6-4548-B6C2-5A686153BAC8}"/>
                                            </p:graphicEl>
                                          </p:spTgt>
                                        </p:tgtEl>
                                        <p:attrNameLst>
                                          <p:attrName>fill.on</p:attrName>
                                        </p:attrNameLst>
                                      </p:cBhvr>
                                      <p:to>
                                        <p:strVal val="true"/>
                                      </p:to>
                                    </p:set>
                                  </p:childTnLst>
                                </p:cTn>
                              </p:par>
                            </p:childTnLst>
                          </p:cTn>
                        </p:par>
                      </p:childTnLst>
                    </p:cTn>
                  </p:par>
                  <p:par>
                    <p:cTn id="17" fill="hold">
                      <p:stCondLst>
                        <p:cond delay="indefinite"/>
                      </p:stCondLst>
                      <p:childTnLst>
                        <p:par>
                          <p:cTn id="18" fill="hold">
                            <p:stCondLst>
                              <p:cond delay="0"/>
                            </p:stCondLst>
                            <p:childTnLst>
                              <p:par>
                                <p:cTn id="19" presetID="1" presetClass="emph" presetSubtype="2" fill="hold" grpId="0" nodeType="clickEffect">
                                  <p:stCondLst>
                                    <p:cond delay="0"/>
                                  </p:stCondLst>
                                  <p:childTnLst>
                                    <p:animClr clrSpc="rgb" dir="cw">
                                      <p:cBhvr>
                                        <p:cTn id="20" dur="500" fill="hold"/>
                                        <p:tgtEl>
                                          <p:spTgt spid="6">
                                            <p:graphicEl>
                                              <a:dgm id="{341C3180-E934-4107-8078-33278F629566}"/>
                                            </p:graphicEl>
                                          </p:spTgt>
                                        </p:tgtEl>
                                        <p:attrNameLst>
                                          <p:attrName>fillcolor</p:attrName>
                                        </p:attrNameLst>
                                      </p:cBhvr>
                                      <p:to>
                                        <a:srgbClr val="FFD965"/>
                                      </p:to>
                                    </p:animClr>
                                    <p:set>
                                      <p:cBhvr>
                                        <p:cTn id="21" dur="500" fill="hold"/>
                                        <p:tgtEl>
                                          <p:spTgt spid="6">
                                            <p:graphicEl>
                                              <a:dgm id="{341C3180-E934-4107-8078-33278F629566}"/>
                                            </p:graphicEl>
                                          </p:spTgt>
                                        </p:tgtEl>
                                        <p:attrNameLst>
                                          <p:attrName>fill.type</p:attrName>
                                        </p:attrNameLst>
                                      </p:cBhvr>
                                      <p:to>
                                        <p:strVal val="solid"/>
                                      </p:to>
                                    </p:set>
                                    <p:set>
                                      <p:cBhvr>
                                        <p:cTn id="22" dur="500" fill="hold"/>
                                        <p:tgtEl>
                                          <p:spTgt spid="6">
                                            <p:graphicEl>
                                              <a:dgm id="{341C3180-E934-4107-8078-33278F629566}"/>
                                            </p:graphicEl>
                                          </p:spTgt>
                                        </p:tgtEl>
                                        <p:attrNameLst>
                                          <p:attrName>fill.on</p:attrName>
                                        </p:attrNameLst>
                                      </p:cBhvr>
                                      <p:to>
                                        <p:strVal val="true"/>
                                      </p:to>
                                    </p:set>
                                  </p:childTnLst>
                                </p:cTn>
                              </p:par>
                            </p:childTnLst>
                          </p:cTn>
                        </p:par>
                      </p:childTnLst>
                    </p:cTn>
                  </p:par>
                  <p:par>
                    <p:cTn id="23" fill="hold">
                      <p:stCondLst>
                        <p:cond delay="indefinite"/>
                      </p:stCondLst>
                      <p:childTnLst>
                        <p:par>
                          <p:cTn id="24" fill="hold">
                            <p:stCondLst>
                              <p:cond delay="0"/>
                            </p:stCondLst>
                            <p:childTnLst>
                              <p:par>
                                <p:cTn id="25" presetID="1" presetClass="emph" presetSubtype="2" fill="hold" grpId="0" nodeType="clickEffect">
                                  <p:stCondLst>
                                    <p:cond delay="0"/>
                                  </p:stCondLst>
                                  <p:childTnLst>
                                    <p:animClr clrSpc="rgb" dir="cw">
                                      <p:cBhvr>
                                        <p:cTn id="26" dur="500" fill="hold"/>
                                        <p:tgtEl>
                                          <p:spTgt spid="6">
                                            <p:graphicEl>
                                              <a:dgm id="{BD1E0AAE-5DCF-4FBA-BB97-46026D5A0817}"/>
                                            </p:graphicEl>
                                          </p:spTgt>
                                        </p:tgtEl>
                                        <p:attrNameLst>
                                          <p:attrName>fillcolor</p:attrName>
                                        </p:attrNameLst>
                                      </p:cBhvr>
                                      <p:to>
                                        <a:srgbClr val="C00000"/>
                                      </p:to>
                                    </p:animClr>
                                    <p:set>
                                      <p:cBhvr>
                                        <p:cTn id="27" dur="500" fill="hold"/>
                                        <p:tgtEl>
                                          <p:spTgt spid="6">
                                            <p:graphicEl>
                                              <a:dgm id="{BD1E0AAE-5DCF-4FBA-BB97-46026D5A0817}"/>
                                            </p:graphicEl>
                                          </p:spTgt>
                                        </p:tgtEl>
                                        <p:attrNameLst>
                                          <p:attrName>fill.type</p:attrName>
                                        </p:attrNameLst>
                                      </p:cBhvr>
                                      <p:to>
                                        <p:strVal val="solid"/>
                                      </p:to>
                                    </p:set>
                                    <p:set>
                                      <p:cBhvr>
                                        <p:cTn id="28" dur="500" fill="hold"/>
                                        <p:tgtEl>
                                          <p:spTgt spid="6">
                                            <p:graphicEl>
                                              <a:dgm id="{BD1E0AAE-5DCF-4FBA-BB97-46026D5A0817}"/>
                                            </p:graphicEl>
                                          </p:spTgt>
                                        </p:tgtEl>
                                        <p:attrNameLst>
                                          <p:attrName>fill.on</p:attrName>
                                        </p:attrNameLst>
                                      </p:cBhvr>
                                      <p:to>
                                        <p:strVal val="tru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uiExpand="1">
        <p:bldSub>
          <a:bldDgm bld="one"/>
        </p:bldSub>
      </p:bldGraphic>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4" name="Rectangle 3"/>
          <p:cNvSpPr/>
          <p:nvPr/>
        </p:nvSpPr>
        <p:spPr>
          <a:xfrm>
            <a:off x="751936" y="1690688"/>
            <a:ext cx="10945483" cy="4753244"/>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p:cNvSpPr txBox="1"/>
          <p:nvPr/>
        </p:nvSpPr>
        <p:spPr>
          <a:xfrm>
            <a:off x="838200" y="1908042"/>
            <a:ext cx="2379453" cy="1015663"/>
          </a:xfrm>
          <a:prstGeom prst="rect">
            <a:avLst/>
          </a:prstGeom>
          <a:noFill/>
        </p:spPr>
        <p:txBody>
          <a:bodyPr wrap="square" rtlCol="0">
            <a:spAutoFit/>
          </a:bodyPr>
          <a:lstStyle/>
          <a:p>
            <a:r>
              <a:rPr lang="en-US" sz="3000" dirty="0" smtClean="0">
                <a:solidFill>
                  <a:schemeClr val="bg1">
                    <a:lumMod val="95000"/>
                  </a:schemeClr>
                </a:solidFill>
                <a:latin typeface="Impact" panose="020B0806030902050204" pitchFamily="34" charset="0"/>
              </a:rPr>
              <a:t>ARTIFICIAL INTELLIGENCE</a:t>
            </a:r>
          </a:p>
        </p:txBody>
      </p:sp>
      <p:pic>
        <p:nvPicPr>
          <p:cNvPr id="8" name="Picture 2" descr="Image result for chess"/>
          <p:cNvPicPr>
            <a:picLocks noChangeAspect="1" noChangeArrowheads="1"/>
          </p:cNvPicPr>
          <p:nvPr/>
        </p:nvPicPr>
        <p:blipFill>
          <a:blip r:embed="rId2"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23007" y="3079963"/>
            <a:ext cx="1892720" cy="189272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855451" y="5128941"/>
            <a:ext cx="2379453" cy="923330"/>
          </a:xfrm>
          <a:prstGeom prst="rect">
            <a:avLst/>
          </a:prstGeom>
          <a:noFill/>
        </p:spPr>
        <p:txBody>
          <a:bodyPr wrap="square" rtlCol="0">
            <a:spAutoFit/>
          </a:bodyPr>
          <a:lstStyle/>
          <a:p>
            <a:r>
              <a:rPr lang="en-US" dirty="0" smtClean="0">
                <a:solidFill>
                  <a:schemeClr val="bg1">
                    <a:lumMod val="95000"/>
                  </a:schemeClr>
                </a:solidFill>
                <a:latin typeface="Gill Sans MT Condensed" panose="020B0506020104020203" pitchFamily="34" charset="0"/>
              </a:rPr>
              <a:t>Building intelligent machines</a:t>
            </a:r>
          </a:p>
          <a:p>
            <a:r>
              <a:rPr lang="en-US" i="1" dirty="0" smtClean="0">
                <a:solidFill>
                  <a:schemeClr val="bg1">
                    <a:lumMod val="95000"/>
                  </a:schemeClr>
                </a:solidFill>
                <a:latin typeface="Gill Sans MT Condensed" panose="020B0506020104020203" pitchFamily="34" charset="0"/>
              </a:rPr>
              <a:t>Games: Board, Console</a:t>
            </a:r>
          </a:p>
          <a:p>
            <a:r>
              <a:rPr lang="en-US" dirty="0" smtClean="0">
                <a:solidFill>
                  <a:schemeClr val="bg1">
                    <a:lumMod val="95000"/>
                  </a:schemeClr>
                </a:solidFill>
                <a:latin typeface="Gill Sans MT Condensed" panose="020B0506020104020203" pitchFamily="34" charset="0"/>
              </a:rPr>
              <a:t>e.g. Deep Blue</a:t>
            </a:r>
          </a:p>
        </p:txBody>
      </p:sp>
      <p:grpSp>
        <p:nvGrpSpPr>
          <p:cNvPr id="12" name="Group 11"/>
          <p:cNvGrpSpPr/>
          <p:nvPr/>
        </p:nvGrpSpPr>
        <p:grpSpPr>
          <a:xfrm>
            <a:off x="3234906" y="1975449"/>
            <a:ext cx="8462513" cy="4468482"/>
            <a:chOff x="3234905" y="1975449"/>
            <a:chExt cx="8462513" cy="4468482"/>
          </a:xfrm>
        </p:grpSpPr>
        <p:sp>
          <p:nvSpPr>
            <p:cNvPr id="5" name="Rectangle 4"/>
            <p:cNvSpPr/>
            <p:nvPr/>
          </p:nvSpPr>
          <p:spPr>
            <a:xfrm>
              <a:off x="3234905" y="1975449"/>
              <a:ext cx="8462513" cy="44684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3425405" y="2131678"/>
              <a:ext cx="2379453" cy="1015663"/>
            </a:xfrm>
            <a:prstGeom prst="rect">
              <a:avLst/>
            </a:prstGeom>
            <a:noFill/>
          </p:spPr>
          <p:txBody>
            <a:bodyPr wrap="square" rtlCol="0">
              <a:spAutoFit/>
            </a:bodyPr>
            <a:lstStyle/>
            <a:p>
              <a:r>
                <a:rPr lang="en-US" sz="3000" dirty="0" smtClean="0">
                  <a:solidFill>
                    <a:schemeClr val="bg1">
                      <a:lumMod val="95000"/>
                    </a:schemeClr>
                  </a:solidFill>
                  <a:latin typeface="Impact" panose="020B0806030902050204" pitchFamily="34" charset="0"/>
                </a:rPr>
                <a:t>MACHINE LEARNING</a:t>
              </a:r>
            </a:p>
          </p:txBody>
        </p:sp>
        <p:sp>
          <p:nvSpPr>
            <p:cNvPr id="10" name="TextBox 9"/>
            <p:cNvSpPr txBox="1"/>
            <p:nvPr/>
          </p:nvSpPr>
          <p:spPr>
            <a:xfrm>
              <a:off x="3390561" y="5058937"/>
              <a:ext cx="2379453" cy="923330"/>
            </a:xfrm>
            <a:prstGeom prst="rect">
              <a:avLst/>
            </a:prstGeom>
            <a:noFill/>
          </p:spPr>
          <p:txBody>
            <a:bodyPr wrap="square" rtlCol="0">
              <a:spAutoFit/>
            </a:bodyPr>
            <a:lstStyle/>
            <a:p>
              <a:r>
                <a:rPr lang="en-US" dirty="0" smtClean="0">
                  <a:solidFill>
                    <a:schemeClr val="bg1">
                      <a:lumMod val="95000"/>
                    </a:schemeClr>
                  </a:solidFill>
                  <a:latin typeface="Gill Sans MT Condensed" panose="020B0506020104020203" pitchFamily="34" charset="0"/>
                </a:rPr>
                <a:t>Building intelligent machines “</a:t>
              </a:r>
              <a:r>
                <a:rPr lang="en-US" i="1" dirty="0" smtClean="0">
                  <a:solidFill>
                    <a:schemeClr val="bg1">
                      <a:lumMod val="95000"/>
                    </a:schemeClr>
                  </a:solidFill>
                  <a:latin typeface="Gill Sans MT Condensed" panose="020B0506020104020203" pitchFamily="34" charset="0"/>
                </a:rPr>
                <a:t>that can learn”</a:t>
              </a:r>
            </a:p>
            <a:p>
              <a:r>
                <a:rPr lang="en-US" i="1" dirty="0" smtClean="0">
                  <a:solidFill>
                    <a:schemeClr val="bg1">
                      <a:lumMod val="95000"/>
                    </a:schemeClr>
                  </a:solidFill>
                  <a:latin typeface="Gill Sans MT Condensed" panose="020B0506020104020203" pitchFamily="34" charset="0"/>
                </a:rPr>
                <a:t>Website Indexing, Spam e-mails</a:t>
              </a:r>
              <a:endParaRPr lang="en-US" dirty="0" smtClean="0">
                <a:solidFill>
                  <a:schemeClr val="bg1">
                    <a:lumMod val="95000"/>
                  </a:schemeClr>
                </a:solidFill>
                <a:latin typeface="Gill Sans MT Condensed" panose="020B0506020104020203" pitchFamily="34" charset="0"/>
              </a:endParaRPr>
            </a:p>
          </p:txBody>
        </p:sp>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55195" y="3363585"/>
              <a:ext cx="1949134" cy="1440194"/>
            </a:xfrm>
            <a:prstGeom prst="rect">
              <a:avLst/>
            </a:prstGeom>
          </p:spPr>
        </p:pic>
      </p:grpSp>
    </p:spTree>
    <p:extLst>
      <p:ext uri="{BB962C8B-B14F-4D97-AF65-F5344CB8AC3E}">
        <p14:creationId xmlns:p14="http://schemas.microsoft.com/office/powerpoint/2010/main" val="2683340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750" fill="hold"/>
                                        <p:tgtEl>
                                          <p:spTgt spid="12"/>
                                        </p:tgtEl>
                                        <p:attrNameLst>
                                          <p:attrName>ppt_x</p:attrName>
                                        </p:attrNameLst>
                                      </p:cBhvr>
                                      <p:tavLst>
                                        <p:tav tm="0">
                                          <p:val>
                                            <p:strVal val="1+#ppt_w/2"/>
                                          </p:val>
                                        </p:tav>
                                        <p:tav tm="100000">
                                          <p:val>
                                            <p:strVal val="#ppt_x"/>
                                          </p:val>
                                        </p:tav>
                                      </p:tavLst>
                                    </p:anim>
                                    <p:anim calcmode="lin" valueType="num">
                                      <p:cBhvr additive="base">
                                        <p:cTn id="8" dur="75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3" name="Content Placeholder 2"/>
          <p:cNvSpPr>
            <a:spLocks noGrp="1"/>
          </p:cNvSpPr>
          <p:nvPr>
            <p:ph sz="half" idx="1"/>
          </p:nvPr>
        </p:nvSpPr>
        <p:spPr/>
        <p:txBody>
          <a:bodyPr/>
          <a:lstStyle/>
          <a:p>
            <a:pPr marL="0" indent="0">
              <a:buNone/>
            </a:pPr>
            <a:r>
              <a:rPr lang="en-US" dirty="0" smtClean="0"/>
              <a:t>Supervised Learning</a:t>
            </a:r>
          </a:p>
          <a:p>
            <a:pPr lvl="1"/>
            <a:endParaRPr lang="en-US" dirty="0" smtClean="0"/>
          </a:p>
          <a:p>
            <a:r>
              <a:rPr lang="en-US" sz="2400" dirty="0" smtClean="0"/>
              <a:t>labeled data (requires ground truth)</a:t>
            </a:r>
          </a:p>
          <a:p>
            <a:r>
              <a:rPr lang="en-US" sz="2400" dirty="0" smtClean="0"/>
              <a:t>Suitable for Classification (discrete) or Regression (continuous)</a:t>
            </a:r>
          </a:p>
          <a:p>
            <a:pPr lvl="1"/>
            <a:endParaRPr lang="en-US" dirty="0"/>
          </a:p>
          <a:p>
            <a:pPr lvl="1"/>
            <a:endParaRPr lang="en-US" dirty="0"/>
          </a:p>
        </p:txBody>
      </p:sp>
      <p:sp>
        <p:nvSpPr>
          <p:cNvPr id="4" name="Content Placeholder 3"/>
          <p:cNvSpPr>
            <a:spLocks noGrp="1"/>
          </p:cNvSpPr>
          <p:nvPr>
            <p:ph sz="half" idx="2"/>
          </p:nvPr>
        </p:nvSpPr>
        <p:spPr>
          <a:xfrm>
            <a:off x="6617820" y="1825625"/>
            <a:ext cx="4735980" cy="4351338"/>
          </a:xfrm>
        </p:spPr>
        <p:txBody>
          <a:bodyPr/>
          <a:lstStyle/>
          <a:p>
            <a:pPr marL="0" indent="0">
              <a:buNone/>
            </a:pPr>
            <a:r>
              <a:rPr lang="en-US" dirty="0" smtClean="0"/>
              <a:t>Unsupervised Learning</a:t>
            </a:r>
          </a:p>
          <a:p>
            <a:pPr lvl="1"/>
            <a:endParaRPr lang="en-US" dirty="0" smtClean="0"/>
          </a:p>
          <a:p>
            <a:r>
              <a:rPr lang="en-US" sz="2400" dirty="0" smtClean="0"/>
              <a:t>No labeled data</a:t>
            </a:r>
          </a:p>
          <a:p>
            <a:r>
              <a:rPr lang="en-US" sz="2400" dirty="0" smtClean="0"/>
              <a:t>Best for clustering (discrete) and dimensionality reduction (cont.)</a:t>
            </a:r>
          </a:p>
          <a:p>
            <a:pPr lvl="1"/>
            <a:endParaRPr lang="en-US" dirty="0"/>
          </a:p>
        </p:txBody>
      </p:sp>
      <p:pic>
        <p:nvPicPr>
          <p:cNvPr id="2050" name="Picture 2" descr="https://cdn-images-1.medium.com/max/800/1*ASYpFfDh7XnreU-ygqXonw.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1784" y="4236945"/>
            <a:ext cx="4583580" cy="229179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unsupervised clusteri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6211" b="7169"/>
          <a:stretch/>
        </p:blipFill>
        <p:spPr bwMode="auto">
          <a:xfrm>
            <a:off x="6955304" y="4195482"/>
            <a:ext cx="3615392" cy="2348754"/>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p:cNvCxnSpPr>
            <a:stCxn id="2" idx="2"/>
          </p:cNvCxnSpPr>
          <p:nvPr/>
        </p:nvCxnSpPr>
        <p:spPr>
          <a:xfrm flipH="1">
            <a:off x="6093384" y="1690688"/>
            <a:ext cx="2616" cy="4925265"/>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038987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192002" cy="6858000"/>
          </a:xfrm>
          <a:prstGeom prst="rect">
            <a:avLst/>
          </a:prstGeom>
        </p:spPr>
      </p:pic>
    </p:spTree>
    <p:extLst>
      <p:ext uri="{BB962C8B-B14F-4D97-AF65-F5344CB8AC3E}">
        <p14:creationId xmlns:p14="http://schemas.microsoft.com/office/powerpoint/2010/main" val="94803877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7111" y="0"/>
            <a:ext cx="10617778" cy="6870326"/>
          </a:xfrm>
          <a:prstGeom prst="rect">
            <a:avLst/>
          </a:prstGeom>
        </p:spPr>
      </p:pic>
    </p:spTree>
    <p:extLst>
      <p:ext uri="{BB962C8B-B14F-4D97-AF65-F5344CB8AC3E}">
        <p14:creationId xmlns:p14="http://schemas.microsoft.com/office/powerpoint/2010/main" val="55787653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5" name="Rectangle 4"/>
          <p:cNvSpPr/>
          <p:nvPr/>
        </p:nvSpPr>
        <p:spPr>
          <a:xfrm>
            <a:off x="751936" y="1690688"/>
            <a:ext cx="10945483" cy="4753244"/>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p:cNvSpPr/>
          <p:nvPr/>
        </p:nvSpPr>
        <p:spPr>
          <a:xfrm>
            <a:off x="3234905" y="1975449"/>
            <a:ext cx="8462513" cy="44684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838200" y="1908042"/>
            <a:ext cx="2379453" cy="1015663"/>
          </a:xfrm>
          <a:prstGeom prst="rect">
            <a:avLst/>
          </a:prstGeom>
          <a:noFill/>
        </p:spPr>
        <p:txBody>
          <a:bodyPr wrap="square" rtlCol="0">
            <a:spAutoFit/>
          </a:bodyPr>
          <a:lstStyle/>
          <a:p>
            <a:r>
              <a:rPr lang="en-US" sz="3000" dirty="0" smtClean="0">
                <a:solidFill>
                  <a:schemeClr val="bg1">
                    <a:lumMod val="95000"/>
                  </a:schemeClr>
                </a:solidFill>
                <a:latin typeface="Impact" panose="020B0806030902050204" pitchFamily="34" charset="0"/>
              </a:rPr>
              <a:t>ARTIFICIAL INTELLIGENCE</a:t>
            </a:r>
          </a:p>
        </p:txBody>
      </p:sp>
      <p:sp>
        <p:nvSpPr>
          <p:cNvPr id="9" name="TextBox 8"/>
          <p:cNvSpPr txBox="1"/>
          <p:nvPr/>
        </p:nvSpPr>
        <p:spPr>
          <a:xfrm>
            <a:off x="3425405" y="2131678"/>
            <a:ext cx="2379453" cy="1015663"/>
          </a:xfrm>
          <a:prstGeom prst="rect">
            <a:avLst/>
          </a:prstGeom>
          <a:noFill/>
        </p:spPr>
        <p:txBody>
          <a:bodyPr wrap="square" rtlCol="0">
            <a:spAutoFit/>
          </a:bodyPr>
          <a:lstStyle/>
          <a:p>
            <a:r>
              <a:rPr lang="en-US" sz="3000" dirty="0" smtClean="0">
                <a:solidFill>
                  <a:schemeClr val="bg1">
                    <a:lumMod val="95000"/>
                  </a:schemeClr>
                </a:solidFill>
                <a:latin typeface="Impact" panose="020B0806030902050204" pitchFamily="34" charset="0"/>
              </a:rPr>
              <a:t>MACHINE LEARNING</a:t>
            </a:r>
          </a:p>
        </p:txBody>
      </p:sp>
      <p:pic>
        <p:nvPicPr>
          <p:cNvPr id="1026" name="Picture 2" descr="Image result for chess"/>
          <p:cNvPicPr>
            <a:picLocks noChangeAspect="1" noChangeArrowheads="1"/>
          </p:cNvPicPr>
          <p:nvPr/>
        </p:nvPicPr>
        <p:blipFill>
          <a:blip r:embed="rId2"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23007" y="3079963"/>
            <a:ext cx="1892720" cy="189272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855451" y="5128941"/>
            <a:ext cx="2379453" cy="923330"/>
          </a:xfrm>
          <a:prstGeom prst="rect">
            <a:avLst/>
          </a:prstGeom>
          <a:noFill/>
        </p:spPr>
        <p:txBody>
          <a:bodyPr wrap="square" rtlCol="0">
            <a:spAutoFit/>
          </a:bodyPr>
          <a:lstStyle/>
          <a:p>
            <a:r>
              <a:rPr lang="en-US" dirty="0" smtClean="0">
                <a:solidFill>
                  <a:schemeClr val="bg1">
                    <a:lumMod val="95000"/>
                  </a:schemeClr>
                </a:solidFill>
                <a:latin typeface="Gill Sans MT Condensed" panose="020B0506020104020203" pitchFamily="34" charset="0"/>
              </a:rPr>
              <a:t>Building intelligent machines</a:t>
            </a:r>
          </a:p>
          <a:p>
            <a:r>
              <a:rPr lang="en-US" i="1" dirty="0" smtClean="0">
                <a:solidFill>
                  <a:schemeClr val="bg1">
                    <a:lumMod val="95000"/>
                  </a:schemeClr>
                </a:solidFill>
                <a:latin typeface="Gill Sans MT Condensed" panose="020B0506020104020203" pitchFamily="34" charset="0"/>
              </a:rPr>
              <a:t>Games: Board, Console</a:t>
            </a:r>
          </a:p>
          <a:p>
            <a:r>
              <a:rPr lang="en-US" dirty="0" smtClean="0">
                <a:solidFill>
                  <a:schemeClr val="bg1">
                    <a:lumMod val="95000"/>
                  </a:schemeClr>
                </a:solidFill>
                <a:latin typeface="Gill Sans MT Condensed" panose="020B0506020104020203" pitchFamily="34" charset="0"/>
              </a:rPr>
              <a:t>e.g. Deep Blue</a:t>
            </a:r>
          </a:p>
        </p:txBody>
      </p:sp>
      <p:sp>
        <p:nvSpPr>
          <p:cNvPr id="12" name="TextBox 11"/>
          <p:cNvSpPr txBox="1"/>
          <p:nvPr/>
        </p:nvSpPr>
        <p:spPr>
          <a:xfrm>
            <a:off x="3390561" y="5058937"/>
            <a:ext cx="2379453" cy="923330"/>
          </a:xfrm>
          <a:prstGeom prst="rect">
            <a:avLst/>
          </a:prstGeom>
          <a:noFill/>
        </p:spPr>
        <p:txBody>
          <a:bodyPr wrap="square" rtlCol="0">
            <a:spAutoFit/>
          </a:bodyPr>
          <a:lstStyle/>
          <a:p>
            <a:r>
              <a:rPr lang="en-US" dirty="0" smtClean="0">
                <a:solidFill>
                  <a:schemeClr val="bg1">
                    <a:lumMod val="95000"/>
                  </a:schemeClr>
                </a:solidFill>
                <a:latin typeface="Gill Sans MT Condensed" panose="020B0506020104020203" pitchFamily="34" charset="0"/>
              </a:rPr>
              <a:t>Building intelligent machines “</a:t>
            </a:r>
            <a:r>
              <a:rPr lang="en-US" i="1" dirty="0" smtClean="0">
                <a:solidFill>
                  <a:schemeClr val="bg1">
                    <a:lumMod val="95000"/>
                  </a:schemeClr>
                </a:solidFill>
                <a:latin typeface="Gill Sans MT Condensed" panose="020B0506020104020203" pitchFamily="34" charset="0"/>
              </a:rPr>
              <a:t>that can learn”</a:t>
            </a:r>
          </a:p>
          <a:p>
            <a:r>
              <a:rPr lang="en-US" i="1" dirty="0" smtClean="0">
                <a:solidFill>
                  <a:schemeClr val="bg1">
                    <a:lumMod val="95000"/>
                  </a:schemeClr>
                </a:solidFill>
                <a:latin typeface="Gill Sans MT Condensed" panose="020B0506020104020203" pitchFamily="34" charset="0"/>
              </a:rPr>
              <a:t>Website Indexing, Spam e-mails</a:t>
            </a:r>
            <a:endParaRPr lang="en-US" dirty="0" smtClean="0">
              <a:solidFill>
                <a:schemeClr val="bg1">
                  <a:lumMod val="95000"/>
                </a:schemeClr>
              </a:solidFill>
              <a:latin typeface="Gill Sans MT Condensed" panose="020B0506020104020203" pitchFamily="34" charset="0"/>
            </a:endParaRPr>
          </a:p>
        </p:txBody>
      </p:sp>
      <p:pic>
        <p:nvPicPr>
          <p:cNvPr id="17" name="Picture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55195" y="3363585"/>
            <a:ext cx="1949134" cy="1440194"/>
          </a:xfrm>
          <a:prstGeom prst="rect">
            <a:avLst/>
          </a:prstGeom>
        </p:spPr>
      </p:pic>
      <p:grpSp>
        <p:nvGrpSpPr>
          <p:cNvPr id="3" name="Group 2"/>
          <p:cNvGrpSpPr/>
          <p:nvPr/>
        </p:nvGrpSpPr>
        <p:grpSpPr>
          <a:xfrm>
            <a:off x="5909094" y="2277374"/>
            <a:ext cx="5788325" cy="4166557"/>
            <a:chOff x="5909094" y="2277374"/>
            <a:chExt cx="5788325" cy="4166557"/>
          </a:xfrm>
        </p:grpSpPr>
        <p:sp>
          <p:nvSpPr>
            <p:cNvPr id="7" name="Rectangle 6"/>
            <p:cNvSpPr/>
            <p:nvPr/>
          </p:nvSpPr>
          <p:spPr>
            <a:xfrm>
              <a:off x="5909094" y="2277374"/>
              <a:ext cx="5788325" cy="4166557"/>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6116846" y="2415873"/>
              <a:ext cx="2379453" cy="1015663"/>
            </a:xfrm>
            <a:prstGeom prst="rect">
              <a:avLst/>
            </a:prstGeom>
            <a:noFill/>
          </p:spPr>
          <p:txBody>
            <a:bodyPr wrap="square" rtlCol="0">
              <a:spAutoFit/>
            </a:bodyPr>
            <a:lstStyle/>
            <a:p>
              <a:r>
                <a:rPr lang="en-US" sz="3000" dirty="0" smtClean="0">
                  <a:solidFill>
                    <a:schemeClr val="accent1">
                      <a:lumMod val="75000"/>
                    </a:schemeClr>
                  </a:solidFill>
                  <a:latin typeface="Impact" panose="020B0806030902050204" pitchFamily="34" charset="0"/>
                </a:rPr>
                <a:t>NEURAL NETWORKS</a:t>
              </a:r>
            </a:p>
          </p:txBody>
        </p:sp>
        <p:sp>
          <p:nvSpPr>
            <p:cNvPr id="13" name="TextBox 12"/>
            <p:cNvSpPr txBox="1"/>
            <p:nvPr/>
          </p:nvSpPr>
          <p:spPr>
            <a:xfrm>
              <a:off x="6323773" y="5335936"/>
              <a:ext cx="4593716" cy="923330"/>
            </a:xfrm>
            <a:prstGeom prst="rect">
              <a:avLst/>
            </a:prstGeom>
            <a:noFill/>
          </p:spPr>
          <p:txBody>
            <a:bodyPr wrap="square" rtlCol="0">
              <a:spAutoFit/>
            </a:bodyPr>
            <a:lstStyle/>
            <a:p>
              <a:r>
                <a:rPr lang="en-US" dirty="0" smtClean="0">
                  <a:solidFill>
                    <a:schemeClr val="accent1">
                      <a:lumMod val="75000"/>
                    </a:schemeClr>
                  </a:solidFill>
                  <a:latin typeface="Gill Sans MT Condensed" panose="020B0506020104020203" pitchFamily="34" charset="0"/>
                </a:rPr>
                <a:t>Building intelligent machines that can learn “</a:t>
              </a:r>
              <a:r>
                <a:rPr lang="en-US" i="1" dirty="0" smtClean="0">
                  <a:solidFill>
                    <a:schemeClr val="accent1">
                      <a:lumMod val="75000"/>
                    </a:schemeClr>
                  </a:solidFill>
                  <a:latin typeface="Gill Sans MT Condensed" panose="020B0506020104020203" pitchFamily="34" charset="0"/>
                </a:rPr>
                <a:t>like we do”</a:t>
              </a:r>
            </a:p>
            <a:p>
              <a:r>
                <a:rPr lang="en-US" i="1" dirty="0" smtClean="0">
                  <a:solidFill>
                    <a:schemeClr val="accent1">
                      <a:lumMod val="75000"/>
                    </a:schemeClr>
                  </a:solidFill>
                  <a:latin typeface="Gill Sans MT Condensed" panose="020B0506020104020203" pitchFamily="34" charset="0"/>
                </a:rPr>
                <a:t>Computer Vision, Speech Recognition, Finance, </a:t>
              </a:r>
              <a:r>
                <a:rPr lang="en-US" i="1" dirty="0" smtClean="0">
                  <a:solidFill>
                    <a:schemeClr val="accent1">
                      <a:lumMod val="75000"/>
                    </a:schemeClr>
                  </a:solidFill>
                  <a:latin typeface="Gill Sans MT Condensed" panose="020B0506020104020203" pitchFamily="34" charset="0"/>
                </a:rPr>
                <a:t>Healthcare, …</a:t>
              </a:r>
              <a:endParaRPr lang="en-US" i="1" dirty="0" smtClean="0">
                <a:solidFill>
                  <a:schemeClr val="accent1">
                    <a:lumMod val="75000"/>
                  </a:schemeClr>
                </a:solidFill>
                <a:latin typeface="Gill Sans MT Condensed" panose="020B0506020104020203" pitchFamily="34" charset="0"/>
              </a:endParaRPr>
            </a:p>
            <a:p>
              <a:r>
                <a:rPr lang="en-US" dirty="0" smtClean="0">
                  <a:solidFill>
                    <a:schemeClr val="accent1">
                      <a:lumMod val="75000"/>
                    </a:schemeClr>
                  </a:solidFill>
                  <a:latin typeface="Gill Sans MT Condensed" panose="020B0506020104020203" pitchFamily="34" charset="0"/>
                </a:rPr>
                <a:t>In future, maybe any type of job that we think of.</a:t>
              </a:r>
            </a:p>
          </p:txBody>
        </p:sp>
        <p:pic>
          <p:nvPicPr>
            <p:cNvPr id="1030" name="Picture 6" descr="Image result for neural networks"/>
            <p:cNvPicPr>
              <a:picLocks noChangeAspect="1" noChangeArrowheads="1"/>
            </p:cNvPicPr>
            <p:nvPr/>
          </p:nvPicPr>
          <p:blipFill>
            <a:blip r:embed="rId4" cstate="print">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9619430" y="3493169"/>
              <a:ext cx="2077988" cy="1781134"/>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p:cNvPicPr>
              <a:picLocks noChangeAspect="1"/>
            </p:cNvPicPr>
            <p:nvPr/>
          </p:nvPicPr>
          <p:blipFill>
            <a:blip r:embed="rId5"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464628" y="3629214"/>
              <a:ext cx="2599268" cy="1462876"/>
            </a:xfrm>
            <a:prstGeom prst="rect">
              <a:avLst/>
            </a:prstGeom>
          </p:spPr>
        </p:pic>
        <p:pic>
          <p:nvPicPr>
            <p:cNvPr id="3074" name="Picture 2" descr="Image result for neuron"/>
            <p:cNvPicPr>
              <a:picLocks noChangeAspect="1" noChangeArrowheads="1"/>
            </p:cNvPicPr>
            <p:nvPr/>
          </p:nvPicPr>
          <p:blipFill>
            <a:blip r:embed="rId6" cstate="print">
              <a:clrChange>
                <a:clrFrom>
                  <a:srgbClr val="FFFFFF"/>
                </a:clrFrom>
                <a:clrTo>
                  <a:srgbClr val="FFFFFF">
                    <a:alpha val="0"/>
                  </a:srgbClr>
                </a:clrTo>
              </a:clrChange>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8690554" y="2621614"/>
              <a:ext cx="1406304" cy="80992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76577408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750" fill="hold"/>
                                        <p:tgtEl>
                                          <p:spTgt spid="3"/>
                                        </p:tgtEl>
                                        <p:attrNameLst>
                                          <p:attrName>ppt_x</p:attrName>
                                        </p:attrNameLst>
                                      </p:cBhvr>
                                      <p:tavLst>
                                        <p:tav tm="0">
                                          <p:val>
                                            <p:strVal val="1+#ppt_w/2"/>
                                          </p:val>
                                        </p:tav>
                                        <p:tav tm="100000">
                                          <p:val>
                                            <p:strVal val="#ppt_x"/>
                                          </p:val>
                                        </p:tav>
                                      </p:tavLst>
                                    </p:anim>
                                    <p:anim calcmode="lin" valueType="num">
                                      <p:cBhvr additive="base">
                                        <p:cTn id="8" dur="75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264753" y="365125"/>
            <a:ext cx="11662494" cy="6127750"/>
          </a:xfrm>
          <a:prstGeom prst="rect">
            <a:avLst/>
          </a:prstGeom>
        </p:spPr>
      </p:pic>
      <p:pic>
        <p:nvPicPr>
          <p:cNvPr id="5" name="Picture 4"/>
          <p:cNvPicPr>
            <a:picLocks noChangeAspect="1"/>
          </p:cNvPicPr>
          <p:nvPr/>
        </p:nvPicPr>
        <p:blipFill>
          <a:blip r:embed="rId3"/>
          <a:stretch>
            <a:fillRect/>
          </a:stretch>
        </p:blipFill>
        <p:spPr>
          <a:xfrm>
            <a:off x="10560847" y="2446653"/>
            <a:ext cx="1081604" cy="1004576"/>
          </a:xfrm>
          <a:prstGeom prst="rect">
            <a:avLst/>
          </a:prstGeom>
        </p:spPr>
      </p:pic>
      <p:pic>
        <p:nvPicPr>
          <p:cNvPr id="6" name="Picture 5"/>
          <p:cNvPicPr>
            <a:picLocks noChangeAspect="1"/>
          </p:cNvPicPr>
          <p:nvPr/>
        </p:nvPicPr>
        <p:blipFill>
          <a:blip r:embed="rId4"/>
          <a:stretch>
            <a:fillRect/>
          </a:stretch>
        </p:blipFill>
        <p:spPr>
          <a:xfrm>
            <a:off x="10560847" y="3555881"/>
            <a:ext cx="1304965" cy="860541"/>
          </a:xfrm>
          <a:prstGeom prst="rect">
            <a:avLst/>
          </a:prstGeom>
        </p:spPr>
      </p:pic>
      <p:sp>
        <p:nvSpPr>
          <p:cNvPr id="7" name="TextBox 6"/>
          <p:cNvSpPr txBox="1"/>
          <p:nvPr/>
        </p:nvSpPr>
        <p:spPr>
          <a:xfrm>
            <a:off x="10687574" y="2016960"/>
            <a:ext cx="791307" cy="369332"/>
          </a:xfrm>
          <a:prstGeom prst="rect">
            <a:avLst/>
          </a:prstGeom>
          <a:noFill/>
        </p:spPr>
        <p:txBody>
          <a:bodyPr wrap="none" rtlCol="0">
            <a:spAutoFit/>
          </a:bodyPr>
          <a:lstStyle/>
          <a:p>
            <a:r>
              <a:rPr lang="en-US" dirty="0" smtClean="0">
                <a:solidFill>
                  <a:schemeClr val="bg1">
                    <a:lumMod val="85000"/>
                  </a:schemeClr>
                </a:solidFill>
              </a:rPr>
              <a:t>HOW?</a:t>
            </a:r>
            <a:endParaRPr lang="en-US" dirty="0">
              <a:solidFill>
                <a:schemeClr val="bg1">
                  <a:lumMod val="85000"/>
                </a:schemeClr>
              </a:solidFill>
            </a:endParaRPr>
          </a:p>
        </p:txBody>
      </p:sp>
    </p:spTree>
    <p:extLst>
      <p:ext uri="{BB962C8B-B14F-4D97-AF65-F5344CB8AC3E}">
        <p14:creationId xmlns:p14="http://schemas.microsoft.com/office/powerpoint/2010/main" val="2395072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1287</Words>
  <Application>Microsoft Office PowerPoint</Application>
  <PresentationFormat>Widescreen</PresentationFormat>
  <Paragraphs>289</Paragraphs>
  <Slides>22</Slides>
  <Notes>6</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22</vt:i4>
      </vt:variant>
    </vt:vector>
  </HeadingPairs>
  <TitlesOfParts>
    <vt:vector size="32" baseType="lpstr">
      <vt:lpstr>Arial</vt:lpstr>
      <vt:lpstr>Calibri</vt:lpstr>
      <vt:lpstr>Calibri Light</vt:lpstr>
      <vt:lpstr>Cambria Math</vt:lpstr>
      <vt:lpstr>Courier Std</vt:lpstr>
      <vt:lpstr>Gill Sans MT Condensed</vt:lpstr>
      <vt:lpstr>Impact</vt:lpstr>
      <vt:lpstr>LM Roman 9</vt:lpstr>
      <vt:lpstr>Office Theme</vt:lpstr>
      <vt:lpstr>1_Office Theme</vt:lpstr>
      <vt:lpstr>A hands-on Intro to Neural Networks</vt:lpstr>
      <vt:lpstr>Outline</vt:lpstr>
      <vt:lpstr>What is AI and what is NOT</vt:lpstr>
      <vt:lpstr>Introduction</vt:lpstr>
      <vt:lpstr>Introduction</vt:lpstr>
      <vt:lpstr>PowerPoint Presentation</vt:lpstr>
      <vt:lpstr>PowerPoint Presentation</vt:lpstr>
      <vt:lpstr>Introduction</vt:lpstr>
      <vt:lpstr>PowerPoint Presentation</vt:lpstr>
      <vt:lpstr>Introduction</vt:lpstr>
      <vt:lpstr>Theory</vt:lpstr>
      <vt:lpstr>Theory</vt:lpstr>
      <vt:lpstr>Stochastic Gradient Descent</vt:lpstr>
      <vt:lpstr>Dataset</vt:lpstr>
      <vt:lpstr>Activation Functions</vt:lpstr>
      <vt:lpstr>Deep Neural Networks</vt:lpstr>
      <vt:lpstr>Backpropagation</vt:lpstr>
      <vt:lpstr>Training</vt:lpstr>
      <vt:lpstr>Environment Setup on Windows (part 1)</vt:lpstr>
      <vt:lpstr>Environment Setup on Windows (part 2)</vt:lpstr>
      <vt:lpstr>Basic Examples</vt:lpstr>
      <vt:lpstr>Elaborate Example</vt:lpstr>
    </vt:vector>
  </TitlesOfParts>
  <Company>KU Leuven FEB</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hands-on Intro to Neural Networks</dc:title>
  <dc:creator>Emin Oguz Inci</dc:creator>
  <cp:lastModifiedBy>abbas sanlioglu</cp:lastModifiedBy>
  <cp:revision>208</cp:revision>
  <dcterms:created xsi:type="dcterms:W3CDTF">2019-03-04T14:31:25Z</dcterms:created>
  <dcterms:modified xsi:type="dcterms:W3CDTF">2019-04-07T18:25:49Z</dcterms:modified>
</cp:coreProperties>
</file>